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25"/>
  </p:handoutMasterIdLst>
  <p:sldIdLst>
    <p:sldId id="256" r:id="rId2"/>
    <p:sldId id="260" r:id="rId3"/>
    <p:sldId id="261" r:id="rId4"/>
    <p:sldId id="262" r:id="rId5"/>
    <p:sldId id="264" r:id="rId6"/>
    <p:sldId id="263" r:id="rId7"/>
    <p:sldId id="265" r:id="rId8"/>
    <p:sldId id="266" r:id="rId9"/>
    <p:sldId id="267" r:id="rId10"/>
    <p:sldId id="268" r:id="rId11"/>
    <p:sldId id="269" r:id="rId12"/>
    <p:sldId id="270" r:id="rId13"/>
    <p:sldId id="271" r:id="rId14"/>
    <p:sldId id="272" r:id="rId15"/>
    <p:sldId id="273" r:id="rId16"/>
    <p:sldId id="275" r:id="rId17"/>
    <p:sldId id="274" r:id="rId18"/>
    <p:sldId id="276" r:id="rId19"/>
    <p:sldId id="277" r:id="rId20"/>
    <p:sldId id="278" r:id="rId21"/>
    <p:sldId id="279" r:id="rId22"/>
    <p:sldId id="280" r:id="rId23"/>
    <p:sldId id="28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6481"/>
    <a:srgbClr val="003374"/>
    <a:srgbClr val="F2CACA"/>
    <a:srgbClr val="43B3C9"/>
    <a:srgbClr val="C4DCF2"/>
    <a:srgbClr val="CCFFCC"/>
    <a:srgbClr val="213969"/>
    <a:srgbClr val="007CCE"/>
    <a:srgbClr val="2A1255"/>
    <a:srgbClr val="A58C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67" autoAdjust="0"/>
    <p:restoredTop sz="94660"/>
  </p:normalViewPr>
  <p:slideViewPr>
    <p:cSldViewPr snapToGrid="0">
      <p:cViewPr varScale="1">
        <p:scale>
          <a:sx n="92" d="100"/>
          <a:sy n="92" d="100"/>
        </p:scale>
        <p:origin x="-1320" y="-102"/>
      </p:cViewPr>
      <p:guideLst>
        <p:guide orient="horz" pos="2160"/>
        <p:guide pos="2880"/>
      </p:guideLst>
    </p:cSldViewPr>
  </p:slideViewPr>
  <p:notesTextViewPr>
    <p:cViewPr>
      <p:scale>
        <a:sx n="1" d="1"/>
        <a:sy n="1" d="1"/>
      </p:scale>
      <p:origin x="0" y="0"/>
    </p:cViewPr>
  </p:notesTextViewPr>
  <p:notesViewPr>
    <p:cSldViewPr snapToGrid="0">
      <p:cViewPr varScale="1">
        <p:scale>
          <a:sx n="85" d="100"/>
          <a:sy n="85" d="100"/>
        </p:scale>
        <p:origin x="380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2DD1C9-4BB6-422A-8F34-C157EA500BD9}" type="datetimeFigureOut">
              <a:rPr lang="en-US" smtClean="0"/>
              <a:t>5/17/2020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A997E4-EE34-411C-9FF1-22B934EF5337}" type="slidenum">
              <a:rPr lang="en-US" smtClean="0"/>
              <a:t>‹#›</a:t>
            </a:fld>
            <a:endParaRPr lang="en-US"/>
          </a:p>
        </p:txBody>
      </p:sp>
    </p:spTree>
    <p:extLst>
      <p:ext uri="{BB962C8B-B14F-4D97-AF65-F5344CB8AC3E}">
        <p14:creationId xmlns:p14="http://schemas.microsoft.com/office/powerpoint/2010/main" val="212741131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BD9794-A4CC-42D0-9A65-24C6B9EF4076}" type="datetimeFigureOut">
              <a:rPr lang="en-US" smtClean="0"/>
              <a:t>5/17/2020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750845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BD9794-A4CC-42D0-9A65-24C6B9EF4076}" type="datetimeFigureOut">
              <a:rPr lang="en-US" smtClean="0"/>
              <a:t>5/17/2020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712725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BD9794-A4CC-42D0-9A65-24C6B9EF4076}" type="datetimeFigureOut">
              <a:rPr lang="en-US" smtClean="0"/>
              <a:t>5/17/2020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3382581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BD9794-A4CC-42D0-9A65-24C6B9EF4076}" type="datetimeFigureOut">
              <a:rPr lang="en-US" smtClean="0"/>
              <a:t>5/17/2020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530094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BD9794-A4CC-42D0-9A65-24C6B9EF4076}" type="datetimeFigureOut">
              <a:rPr lang="en-US" smtClean="0"/>
              <a:t>5/17/2020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309467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BD9794-A4CC-42D0-9A65-24C6B9EF4076}" type="datetimeFigureOut">
              <a:rPr lang="en-US" smtClean="0"/>
              <a:t>5/17/2020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018750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BD9794-A4CC-42D0-9A65-24C6B9EF4076}" type="datetimeFigureOut">
              <a:rPr lang="en-US" smtClean="0"/>
              <a:t>5/17/2020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648137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BD9794-A4CC-42D0-9A65-24C6B9EF4076}" type="datetimeFigureOut">
              <a:rPr lang="en-US" smtClean="0"/>
              <a:t>5/17/2020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817867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BD9794-A4CC-42D0-9A65-24C6B9EF4076}" type="datetimeFigureOut">
              <a:rPr lang="en-US" smtClean="0"/>
              <a:t>5/17/2020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1400246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BD9794-A4CC-42D0-9A65-24C6B9EF4076}" type="datetimeFigureOut">
              <a:rPr lang="en-US" smtClean="0"/>
              <a:t>5/17/2020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3354897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BD9794-A4CC-42D0-9A65-24C6B9EF4076}" type="datetimeFigureOut">
              <a:rPr lang="en-US" smtClean="0"/>
              <a:t>5/17/2020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50863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idx="1"/>
          </p:nvPr>
        </p:nvSpPr>
        <p:spPr>
          <a:xfrm>
            <a:off x="645459" y="1465729"/>
            <a:ext cx="7869891" cy="471123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BD9794-A4CC-42D0-9A65-24C6B9EF4076}" type="datetimeFigureOut">
              <a:rPr lang="en-US" smtClean="0"/>
              <a:t>5/17/2020</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E8DF1E-33BB-4377-9A26-35481BA06C7C}" type="slidenum">
              <a:rPr lang="en-US" smtClean="0"/>
              <a:t>‹#›</a:t>
            </a:fld>
            <a:endParaRPr lang="en-US"/>
          </a:p>
        </p:txBody>
      </p:sp>
      <p:sp>
        <p:nvSpPr>
          <p:cNvPr id="2" name="Title Placeholder 1"/>
          <p:cNvSpPr>
            <a:spLocks noGrp="1"/>
          </p:cNvSpPr>
          <p:nvPr>
            <p:ph type="title"/>
          </p:nvPr>
        </p:nvSpPr>
        <p:spPr>
          <a:xfrm>
            <a:off x="628650" y="1"/>
            <a:ext cx="7886700" cy="133773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233214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9.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6.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6.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jpeg"/><Relationship Id="rId7" Type="http://schemas.openxmlformats.org/officeDocument/2006/relationships/image" Target="../media/image22.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emf"/><Relationship Id="rId10" Type="http://schemas.openxmlformats.org/officeDocument/2006/relationships/image" Target="../media/image25.jpeg"/><Relationship Id="rId4" Type="http://schemas.openxmlformats.org/officeDocument/2006/relationships/image" Target="../media/image17.png"/><Relationship Id="rId9" Type="http://schemas.openxmlformats.org/officeDocument/2006/relationships/image" Target="../media/image24.jpe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4.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3.jpeg"/><Relationship Id="rId4" Type="http://schemas.openxmlformats.org/officeDocument/2006/relationships/image" Target="../media/image16.png"/><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7.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 r="11722"/>
          <a:stretch/>
        </p:blipFill>
        <p:spPr>
          <a:xfrm>
            <a:off x="-744584" y="0"/>
            <a:ext cx="9888583" cy="6858000"/>
          </a:xfrm>
          <a:prstGeom prst="rect">
            <a:avLst/>
          </a:prstGeom>
        </p:spPr>
      </p:pic>
      <p:sp>
        <p:nvSpPr>
          <p:cNvPr id="10" name="Title 1"/>
          <p:cNvSpPr>
            <a:spLocks noGrp="1"/>
          </p:cNvSpPr>
          <p:nvPr>
            <p:ph type="ctrTitle"/>
          </p:nvPr>
        </p:nvSpPr>
        <p:spPr>
          <a:xfrm>
            <a:off x="2481943" y="1136464"/>
            <a:ext cx="4493624" cy="3252655"/>
          </a:xfrm>
        </p:spPr>
        <p:txBody>
          <a:bodyPr>
            <a:noAutofit/>
          </a:bodyPr>
          <a:lstStyle/>
          <a:p>
            <a:r>
              <a:rPr lang="fr-FR" sz="4800" b="1" dirty="0">
                <a:solidFill>
                  <a:srgbClr val="002060"/>
                </a:solidFill>
                <a:latin typeface="+mn-lt"/>
              </a:rPr>
              <a:t>Présentation </a:t>
            </a:r>
            <a:r>
              <a:rPr lang="fr-FR" sz="4800" b="1" dirty="0" smtClean="0">
                <a:solidFill>
                  <a:srgbClr val="002060"/>
                </a:solidFill>
                <a:latin typeface="+mn-lt"/>
              </a:rPr>
              <a:t/>
            </a:r>
            <a:br>
              <a:rPr lang="fr-FR" sz="4800" b="1" dirty="0" smtClean="0">
                <a:solidFill>
                  <a:srgbClr val="002060"/>
                </a:solidFill>
                <a:latin typeface="+mn-lt"/>
              </a:rPr>
            </a:br>
            <a:r>
              <a:rPr lang="fr-FR" sz="4800" b="1" dirty="0" smtClean="0">
                <a:solidFill>
                  <a:srgbClr val="002060"/>
                </a:solidFill>
                <a:latin typeface="+mn-lt"/>
              </a:rPr>
              <a:t>de </a:t>
            </a:r>
            <a:r>
              <a:rPr lang="fr-FR" sz="4800" b="1" dirty="0">
                <a:solidFill>
                  <a:srgbClr val="002060"/>
                </a:solidFill>
                <a:latin typeface="+mn-lt"/>
              </a:rPr>
              <a:t>l’équipement pour </a:t>
            </a:r>
            <a:r>
              <a:rPr lang="fr-FR" sz="4800" b="1" dirty="0" smtClean="0">
                <a:solidFill>
                  <a:srgbClr val="002060"/>
                </a:solidFill>
                <a:latin typeface="+mn-lt"/>
              </a:rPr>
              <a:t>la congélation </a:t>
            </a:r>
            <a:r>
              <a:rPr lang="fr-FR" sz="4800" b="1" dirty="0">
                <a:solidFill>
                  <a:srgbClr val="002060"/>
                </a:solidFill>
                <a:latin typeface="+mn-lt"/>
              </a:rPr>
              <a:t>IQF</a:t>
            </a:r>
            <a:endParaRPr lang="en-US" sz="4800" b="1" dirty="0">
              <a:solidFill>
                <a:srgbClr val="002060"/>
              </a:solidFill>
              <a:latin typeface="+mn-lt"/>
            </a:endParaRPr>
          </a:p>
        </p:txBody>
      </p:sp>
      <p:pic>
        <p:nvPicPr>
          <p:cNvPr id="4" name="Picture 2" descr="https://previews.123rf.com/images/fucsiya/fucsiya1805/fucsiya180500047/101452485-frozen-berries-top-view-raspberries-and-black-currant-.jpg"/>
          <p:cNvPicPr>
            <a:picLocks noChangeAspect="1" noChangeArrowheads="1"/>
          </p:cNvPicPr>
          <p:nvPr/>
        </p:nvPicPr>
        <p:blipFill rotWithShape="1">
          <a:blip r:embed="rId3">
            <a:extLst>
              <a:ext uri="{28A0092B-C50C-407E-A947-70E740481C1C}">
                <a14:useLocalDpi xmlns:a14="http://schemas.microsoft.com/office/drawing/2010/main" val="0"/>
              </a:ext>
            </a:extLst>
          </a:blip>
          <a:srcRect l="35295" t="26914" r="9426" b="50539"/>
          <a:stretch/>
        </p:blipFill>
        <p:spPr bwMode="auto">
          <a:xfrm rot="5400000">
            <a:off x="-2492654" y="2505719"/>
            <a:ext cx="6844937" cy="18596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previews.123rf.com/images/fucsiya/fucsiya1805/fucsiya180500047/101452485-frozen-berries-top-view-raspberries-and-black-currant-.jpg"/>
          <p:cNvPicPr>
            <a:picLocks noChangeAspect="1" noChangeArrowheads="1"/>
          </p:cNvPicPr>
          <p:nvPr/>
        </p:nvPicPr>
        <p:blipFill rotWithShape="1">
          <a:blip r:embed="rId3">
            <a:extLst>
              <a:ext uri="{28A0092B-C50C-407E-A947-70E740481C1C}">
                <a14:useLocalDpi xmlns:a14="http://schemas.microsoft.com/office/drawing/2010/main" val="0"/>
              </a:ext>
            </a:extLst>
          </a:blip>
          <a:srcRect l="35295" t="26914" r="9426" b="50539"/>
          <a:stretch/>
        </p:blipFill>
        <p:spPr bwMode="auto">
          <a:xfrm rot="5400000">
            <a:off x="4765590" y="2479591"/>
            <a:ext cx="6897189" cy="1859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652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https://previews.123rf.com/images/fucsiya/fucsiya1805/fucsiya180500047/101452485-frozen-berries-top-view-raspberries-and-black-currant-.jpg"/>
          <p:cNvPicPr>
            <a:picLocks noChangeAspect="1" noChangeArrowheads="1"/>
          </p:cNvPicPr>
          <p:nvPr/>
        </p:nvPicPr>
        <p:blipFill rotWithShape="1">
          <a:blip r:embed="rId2">
            <a:extLst>
              <a:ext uri="{28A0092B-C50C-407E-A947-70E740481C1C}">
                <a14:useLocalDpi xmlns:a14="http://schemas.microsoft.com/office/drawing/2010/main" val="0"/>
              </a:ext>
            </a:extLst>
          </a:blip>
          <a:srcRect l="35295" t="33450" r="9426" b="50539"/>
          <a:stretch/>
        </p:blipFill>
        <p:spPr bwMode="auto">
          <a:xfrm rot="5400000">
            <a:off x="-2832192" y="2775233"/>
            <a:ext cx="6844937" cy="13205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250578" y="185019"/>
            <a:ext cx="7566851" cy="6124754"/>
          </a:xfrm>
          <a:prstGeom prst="rect">
            <a:avLst/>
          </a:prstGeom>
          <a:noFill/>
        </p:spPr>
        <p:txBody>
          <a:bodyPr wrap="square" rtlCol="0">
            <a:spAutoFit/>
          </a:bodyPr>
          <a:lstStyle/>
          <a:p>
            <a:pPr algn="ctr"/>
            <a:r>
              <a:rPr lang="fr-FR" sz="3200" b="1" u="sng" dirty="0">
                <a:solidFill>
                  <a:srgbClr val="C00000"/>
                </a:solidFill>
              </a:rPr>
              <a:t>VÉRITÉ SUR « AUCUNE PERTE DE POIDS »</a:t>
            </a:r>
          </a:p>
          <a:p>
            <a:pPr algn="ctr"/>
            <a:endParaRPr lang="fr-FR" sz="2400" dirty="0">
              <a:solidFill>
                <a:srgbClr val="C00000"/>
              </a:solidFill>
            </a:endParaRPr>
          </a:p>
          <a:p>
            <a:pPr algn="ctr"/>
            <a:r>
              <a:rPr lang="fr-FR" sz="2400" dirty="0"/>
              <a:t>Il est important de le souligner, étant donné que les fabricants de congélateurs à faible efficacité (comme les systèmes de plateaux perforés vibrants) </a:t>
            </a:r>
            <a:r>
              <a:rPr lang="fr-FR" sz="2400" dirty="0" smtClean="0"/>
              <a:t>soutiennent que </a:t>
            </a:r>
            <a:r>
              <a:rPr lang="fr-FR" sz="2400" dirty="0"/>
              <a:t>l’eau libre (qui devient de la neige) mentionnée précédemment est </a:t>
            </a:r>
            <a:r>
              <a:rPr lang="fr-FR" sz="2400" dirty="0" smtClean="0"/>
              <a:t>la seul «</a:t>
            </a:r>
            <a:r>
              <a:rPr lang="fr-FR" sz="2400" dirty="0"/>
              <a:t> perte de poids ».</a:t>
            </a:r>
          </a:p>
          <a:p>
            <a:pPr algn="ctr"/>
            <a:endParaRPr lang="fr-FR" sz="2400" dirty="0"/>
          </a:p>
          <a:p>
            <a:pPr algn="ctr"/>
            <a:r>
              <a:rPr lang="fr-FR" sz="2400" dirty="0"/>
              <a:t>La vérité est tout le contraire : </a:t>
            </a:r>
          </a:p>
          <a:p>
            <a:pPr algn="ctr"/>
            <a:r>
              <a:rPr lang="fr-FR" sz="2400" dirty="0"/>
              <a:t>La fluidisation à faible efficacité (plateau perforé vibrant ou plastique) donne </a:t>
            </a:r>
            <a:r>
              <a:rPr lang="fr-FR" sz="2400" dirty="0" smtClean="0"/>
              <a:t>une croûte </a:t>
            </a:r>
            <a:r>
              <a:rPr lang="fr-FR" sz="2400" dirty="0"/>
              <a:t>plus lente de congélation, et par cette évaporation de produit plus élevé, </a:t>
            </a:r>
            <a:r>
              <a:rPr lang="fr-FR" sz="2400" dirty="0" smtClean="0"/>
              <a:t>on a une perte </a:t>
            </a:r>
            <a:r>
              <a:rPr lang="fr-FR" sz="2400" dirty="0"/>
              <a:t>de poids jusqu’à quelques pour cent!</a:t>
            </a:r>
          </a:p>
          <a:p>
            <a:pPr algn="ctr"/>
            <a:r>
              <a:rPr lang="fr-FR" sz="2400" dirty="0"/>
              <a:t>Une fluidisation efficace et contrôlée assure une congélation presque immédiate de la croûte, et </a:t>
            </a:r>
          </a:p>
          <a:p>
            <a:pPr algn="ctr"/>
            <a:r>
              <a:rPr lang="fr-FR" sz="2400" dirty="0"/>
              <a:t>max 0,2-0,3 perte de poids du produit!</a:t>
            </a:r>
            <a:endParaRPr lang="ru-RU" sz="2000" dirty="0"/>
          </a:p>
        </p:txBody>
      </p:sp>
    </p:spTree>
    <p:extLst>
      <p:ext uri="{BB962C8B-B14F-4D97-AF65-F5344CB8AC3E}">
        <p14:creationId xmlns:p14="http://schemas.microsoft.com/office/powerpoint/2010/main" val="2475272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80000" b="-1580000"/>
          </a:stretch>
        </a:blipFill>
        <a:effectLst/>
      </p:bgPr>
    </p:bg>
    <p:spTree>
      <p:nvGrpSpPr>
        <p:cNvPr id="1" name=""/>
        <p:cNvGrpSpPr/>
        <p:nvPr/>
      </p:nvGrpSpPr>
      <p:grpSpPr>
        <a:xfrm>
          <a:off x="0" y="0"/>
          <a:ext cx="0" cy="0"/>
          <a:chOff x="0" y="0"/>
          <a:chExt cx="0" cy="0"/>
        </a:xfrm>
      </p:grpSpPr>
      <p:sp>
        <p:nvSpPr>
          <p:cNvPr id="2" name="Скругленный прямоугольник 1"/>
          <p:cNvSpPr/>
          <p:nvPr/>
        </p:nvSpPr>
        <p:spPr>
          <a:xfrm>
            <a:off x="1371598" y="1584860"/>
            <a:ext cx="7576459" cy="4985757"/>
          </a:xfrm>
          <a:prstGeom prst="roundRect">
            <a:avLst/>
          </a:prstGeom>
          <a:solidFill>
            <a:srgbClr val="D86481">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6" name="Picture 2" descr="https://previews.123rf.com/images/fucsiya/fucsiya1805/fucsiya180500047/101452485-frozen-berries-top-view-raspberries-and-black-currant-.jpg"/>
          <p:cNvPicPr>
            <a:picLocks noChangeAspect="1" noChangeArrowheads="1"/>
          </p:cNvPicPr>
          <p:nvPr/>
        </p:nvPicPr>
        <p:blipFill rotWithShape="1">
          <a:blip r:embed="rId3">
            <a:extLst>
              <a:ext uri="{28A0092B-C50C-407E-A947-70E740481C1C}">
                <a14:useLocalDpi xmlns:a14="http://schemas.microsoft.com/office/drawing/2010/main" val="0"/>
              </a:ext>
            </a:extLst>
          </a:blip>
          <a:srcRect l="35295" t="33450" r="9426" b="50539"/>
          <a:stretch/>
        </p:blipFill>
        <p:spPr bwMode="auto">
          <a:xfrm rot="5400000">
            <a:off x="-2832191" y="2775233"/>
            <a:ext cx="6844937" cy="1320597"/>
          </a:xfrm>
          <a:prstGeom prst="rect">
            <a:avLst/>
          </a:prstGeom>
          <a:blipFill>
            <a:blip r:embed="rId4">
              <a:alphaModFix amt="22000"/>
            </a:blip>
            <a:stretch>
              <a:fillRect/>
            </a:stretch>
          </a:blipFill>
        </p:spPr>
      </p:pic>
      <p:sp>
        <p:nvSpPr>
          <p:cNvPr id="11" name="TextBox 10"/>
          <p:cNvSpPr txBox="1"/>
          <p:nvPr/>
        </p:nvSpPr>
        <p:spPr>
          <a:xfrm>
            <a:off x="1250576" y="15200"/>
            <a:ext cx="7893424" cy="1569660"/>
          </a:xfrm>
          <a:prstGeom prst="rect">
            <a:avLst/>
          </a:prstGeom>
          <a:noFill/>
        </p:spPr>
        <p:txBody>
          <a:bodyPr wrap="square" rtlCol="0">
            <a:spAutoFit/>
          </a:bodyPr>
          <a:lstStyle/>
          <a:p>
            <a:pPr algn="ctr"/>
            <a:r>
              <a:rPr lang="fr-FR" sz="3200" b="1" dirty="0" smtClean="0">
                <a:solidFill>
                  <a:srgbClr val="003374"/>
                </a:solidFill>
              </a:rPr>
              <a:t>Quelques détails pour </a:t>
            </a:r>
            <a:r>
              <a:rPr lang="fr-FR" sz="3200" b="1" dirty="0">
                <a:solidFill>
                  <a:srgbClr val="003374"/>
                </a:solidFill>
              </a:rPr>
              <a:t>la conception et le fonctionnement du congélateur, et la qualité du produit final</a:t>
            </a:r>
            <a:endParaRPr lang="ru-RU" sz="3200" b="1" dirty="0">
              <a:solidFill>
                <a:srgbClr val="003374"/>
              </a:solidFill>
            </a:endParaRPr>
          </a:p>
        </p:txBody>
      </p:sp>
      <p:sp>
        <p:nvSpPr>
          <p:cNvPr id="4" name="TextBox 3"/>
          <p:cNvSpPr txBox="1"/>
          <p:nvPr/>
        </p:nvSpPr>
        <p:spPr>
          <a:xfrm>
            <a:off x="1250576" y="1650174"/>
            <a:ext cx="7772402" cy="4893647"/>
          </a:xfrm>
          <a:prstGeom prst="rect">
            <a:avLst/>
          </a:prstGeom>
          <a:noFill/>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lvl="1" algn="just"/>
            <a:r>
              <a:rPr lang="fr-FR" sz="2600" dirty="0">
                <a:solidFill>
                  <a:srgbClr val="003374"/>
                </a:solidFill>
              </a:rPr>
              <a:t>Le choix du matériau de la courroie est le détail qui a une influence énorme sur les capacités de fluidisation : en cas de plastique, « ouverture légère » est seulement la surface des trous, ce qui est max 40% de la surface de la courroie ou moins, donnant </a:t>
            </a:r>
            <a:r>
              <a:rPr lang="fr-FR" sz="2600" dirty="0" smtClean="0">
                <a:solidFill>
                  <a:srgbClr val="003374"/>
                </a:solidFill>
              </a:rPr>
              <a:t>seulement </a:t>
            </a:r>
            <a:r>
              <a:rPr lang="fr-FR" sz="2600" dirty="0">
                <a:solidFill>
                  <a:srgbClr val="003374"/>
                </a:solidFill>
              </a:rPr>
              <a:t>40% de surface fluidisée sur la courroie. Donc, si des jus de fruits, des gouttes, des matériaux très doux (etc.) tombent sur la surface plastique (entrant dans le congélateur) et non sur le flux d’air par les trous, il </a:t>
            </a:r>
            <a:r>
              <a:rPr lang="fr-FR" sz="2600" dirty="0" smtClean="0">
                <a:solidFill>
                  <a:srgbClr val="003374"/>
                </a:solidFill>
              </a:rPr>
              <a:t>se colle au tapis, </a:t>
            </a:r>
            <a:r>
              <a:rPr lang="fr-FR" sz="2600" dirty="0">
                <a:solidFill>
                  <a:srgbClr val="003374"/>
                </a:solidFill>
              </a:rPr>
              <a:t>le rendant sale rapidement, ce qui génère la nécessité de lavage </a:t>
            </a:r>
            <a:r>
              <a:rPr lang="fr-FR" sz="2600" dirty="0" smtClean="0">
                <a:solidFill>
                  <a:srgbClr val="003374"/>
                </a:solidFill>
              </a:rPr>
              <a:t>du tapis.</a:t>
            </a:r>
            <a:endParaRPr lang="ru-RU" sz="2600" dirty="0">
              <a:solidFill>
                <a:srgbClr val="003374"/>
              </a:solidFill>
            </a:endParaRPr>
          </a:p>
        </p:txBody>
      </p:sp>
    </p:spTree>
    <p:extLst>
      <p:ext uri="{BB962C8B-B14F-4D97-AF65-F5344CB8AC3E}">
        <p14:creationId xmlns:p14="http://schemas.microsoft.com/office/powerpoint/2010/main" val="46832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80000" b="-1580000"/>
          </a:stretch>
        </a:blipFill>
        <a:effectLst/>
      </p:bgPr>
    </p:bg>
    <p:spTree>
      <p:nvGrpSpPr>
        <p:cNvPr id="1" name=""/>
        <p:cNvGrpSpPr/>
        <p:nvPr/>
      </p:nvGrpSpPr>
      <p:grpSpPr>
        <a:xfrm>
          <a:off x="0" y="0"/>
          <a:ext cx="0" cy="0"/>
          <a:chOff x="0" y="0"/>
          <a:chExt cx="0" cy="0"/>
        </a:xfrm>
      </p:grpSpPr>
      <p:sp>
        <p:nvSpPr>
          <p:cNvPr id="10" name="Скругленный прямоугольник 9"/>
          <p:cNvSpPr/>
          <p:nvPr/>
        </p:nvSpPr>
        <p:spPr>
          <a:xfrm>
            <a:off x="1373135" y="3540036"/>
            <a:ext cx="7666362" cy="3213463"/>
          </a:xfrm>
          <a:prstGeom prst="roundRect">
            <a:avLst/>
          </a:prstGeom>
          <a:solidFill>
            <a:srgbClr val="D86481">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Скругленный прямоугольник 7"/>
          <p:cNvSpPr/>
          <p:nvPr/>
        </p:nvSpPr>
        <p:spPr>
          <a:xfrm>
            <a:off x="1373135" y="230453"/>
            <a:ext cx="7666362" cy="1384995"/>
          </a:xfrm>
          <a:prstGeom prst="roundRect">
            <a:avLst/>
          </a:prstGeom>
          <a:solidFill>
            <a:srgbClr val="D86481">
              <a:alpha val="11000"/>
            </a:srgbClr>
          </a:solidFill>
          <a:ln>
            <a:solidFill>
              <a:srgbClr val="0033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6" name="Picture 2" descr="https://previews.123rf.com/images/fucsiya/fucsiya1805/fucsiya180500047/101452485-frozen-berries-top-view-raspberries-and-black-currant-.jpg"/>
          <p:cNvPicPr>
            <a:picLocks noChangeAspect="1" noChangeArrowheads="1"/>
          </p:cNvPicPr>
          <p:nvPr/>
        </p:nvPicPr>
        <p:blipFill rotWithShape="1">
          <a:blip r:embed="rId3">
            <a:extLst>
              <a:ext uri="{28A0092B-C50C-407E-A947-70E740481C1C}">
                <a14:useLocalDpi xmlns:a14="http://schemas.microsoft.com/office/drawing/2010/main" val="0"/>
              </a:ext>
            </a:extLst>
          </a:blip>
          <a:srcRect l="35295" t="33450" r="9426" b="50539"/>
          <a:stretch/>
        </p:blipFill>
        <p:spPr bwMode="auto">
          <a:xfrm rot="5400000">
            <a:off x="-2832191" y="2775233"/>
            <a:ext cx="6844937" cy="1320597"/>
          </a:xfrm>
          <a:prstGeom prst="rect">
            <a:avLst/>
          </a:prstGeom>
          <a:blipFill>
            <a:blip r:embed="rId4">
              <a:alphaModFix amt="22000"/>
            </a:blip>
            <a:stretch>
              <a:fillRect/>
            </a:stretch>
          </a:blipFill>
        </p:spPr>
      </p:pic>
      <p:sp>
        <p:nvSpPr>
          <p:cNvPr id="4" name="TextBox 3"/>
          <p:cNvSpPr txBox="1"/>
          <p:nvPr/>
        </p:nvSpPr>
        <p:spPr>
          <a:xfrm>
            <a:off x="1106885" y="161023"/>
            <a:ext cx="8037115" cy="1384995"/>
          </a:xfrm>
          <a:prstGeom prst="rect">
            <a:avLst/>
          </a:prstGeom>
          <a:noFill/>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lvl="1"/>
            <a:r>
              <a:rPr lang="fr-FR" sz="2800" dirty="0">
                <a:solidFill>
                  <a:srgbClr val="003374"/>
                </a:solidFill>
              </a:rPr>
              <a:t>La nécessité de laver </a:t>
            </a:r>
            <a:r>
              <a:rPr lang="fr-FR" sz="2800" dirty="0" smtClean="0">
                <a:solidFill>
                  <a:srgbClr val="003374"/>
                </a:solidFill>
              </a:rPr>
              <a:t>le tapis pendant </a:t>
            </a:r>
            <a:r>
              <a:rPr lang="fr-FR" sz="2800" dirty="0">
                <a:solidFill>
                  <a:srgbClr val="003374"/>
                </a:solidFill>
              </a:rPr>
              <a:t>le travail est un gaspillage important d’énergie et d’eau, ainsi que le choc thermique pour le plastique.</a:t>
            </a:r>
            <a:endParaRPr lang="ru-RU" sz="2800" dirty="0">
              <a:solidFill>
                <a:srgbClr val="003374"/>
              </a:solidFill>
            </a:endParaRPr>
          </a:p>
        </p:txBody>
      </p:sp>
      <p:sp>
        <p:nvSpPr>
          <p:cNvPr id="3" name="Прямоугольник 2"/>
          <p:cNvSpPr/>
          <p:nvPr/>
        </p:nvSpPr>
        <p:spPr>
          <a:xfrm>
            <a:off x="1250578" y="1896181"/>
            <a:ext cx="7488474" cy="1384995"/>
          </a:xfrm>
          <a:prstGeom prst="rect">
            <a:avLst/>
          </a:prstGeom>
        </p:spPr>
        <p:txBody>
          <a:bodyPr wrap="square">
            <a:spAutoFit/>
          </a:bodyPr>
          <a:lstStyle/>
          <a:p>
            <a:pPr lvl="1"/>
            <a:r>
              <a:rPr lang="fr-FR" sz="2800" dirty="0">
                <a:solidFill>
                  <a:srgbClr val="003374"/>
                </a:solidFill>
              </a:rPr>
              <a:t>La rupture possible </a:t>
            </a:r>
            <a:r>
              <a:rPr lang="fr-FR" sz="2800" dirty="0" smtClean="0">
                <a:solidFill>
                  <a:srgbClr val="003374"/>
                </a:solidFill>
              </a:rPr>
              <a:t>du tapis (si cela </a:t>
            </a:r>
            <a:r>
              <a:rPr lang="fr-FR" sz="2800" dirty="0">
                <a:solidFill>
                  <a:srgbClr val="003374"/>
                </a:solidFill>
              </a:rPr>
              <a:t>se produit bien sûr) est un désastre, causant au moins une </a:t>
            </a:r>
            <a:r>
              <a:rPr lang="fr-FR" sz="2800" dirty="0" smtClean="0">
                <a:solidFill>
                  <a:srgbClr val="003374"/>
                </a:solidFill>
              </a:rPr>
              <a:t>arrêt </a:t>
            </a:r>
            <a:r>
              <a:rPr lang="fr-FR" sz="2800" dirty="0">
                <a:solidFill>
                  <a:srgbClr val="003374"/>
                </a:solidFill>
              </a:rPr>
              <a:t>de toute la journée.</a:t>
            </a:r>
            <a:r>
              <a:rPr lang="en-US" sz="2800" dirty="0" smtClean="0">
                <a:solidFill>
                  <a:srgbClr val="003374"/>
                </a:solidFill>
              </a:rPr>
              <a:t>. </a:t>
            </a:r>
            <a:endParaRPr lang="uk-UA" sz="2800" dirty="0">
              <a:solidFill>
                <a:srgbClr val="003374"/>
              </a:solidFill>
            </a:endParaRPr>
          </a:p>
        </p:txBody>
      </p:sp>
      <p:sp>
        <p:nvSpPr>
          <p:cNvPr id="7" name="Прямоугольник 6"/>
          <p:cNvSpPr/>
          <p:nvPr/>
        </p:nvSpPr>
        <p:spPr>
          <a:xfrm>
            <a:off x="996921" y="3581638"/>
            <a:ext cx="8052360" cy="3293209"/>
          </a:xfrm>
          <a:prstGeom prst="rect">
            <a:avLst/>
          </a:prstGeom>
        </p:spPr>
        <p:txBody>
          <a:bodyPr wrap="square">
            <a:spAutoFit/>
          </a:bodyPr>
          <a:lstStyle/>
          <a:p>
            <a:pPr lvl="1"/>
            <a:r>
              <a:rPr lang="fr-FR" sz="2600" dirty="0">
                <a:solidFill>
                  <a:srgbClr val="002060"/>
                </a:solidFill>
              </a:rPr>
              <a:t>Pratiquement aucun collage du produit sur </a:t>
            </a:r>
            <a:r>
              <a:rPr lang="fr-FR" sz="2600" dirty="0" smtClean="0">
                <a:solidFill>
                  <a:srgbClr val="002060"/>
                </a:solidFill>
              </a:rPr>
              <a:t>le tapis </a:t>
            </a:r>
            <a:r>
              <a:rPr lang="fr-FR" sz="2600" dirty="0">
                <a:solidFill>
                  <a:srgbClr val="002060"/>
                </a:solidFill>
              </a:rPr>
              <a:t>en cas d’application </a:t>
            </a:r>
            <a:r>
              <a:rPr lang="fr-FR" sz="2600" dirty="0" smtClean="0">
                <a:solidFill>
                  <a:srgbClr val="002060"/>
                </a:solidFill>
              </a:rPr>
              <a:t>du Tapis métallique</a:t>
            </a:r>
            <a:r>
              <a:rPr lang="fr-FR" sz="2600" dirty="0">
                <a:solidFill>
                  <a:srgbClr val="002060"/>
                </a:solidFill>
              </a:rPr>
              <a:t>, car il touche la courroie seulement après la congélation de la croûte, lorsque la surface du produit est déjà gelée et les particules ne sont pas coller l’un à l’autre. La congélation de la croûte se produit déjà après quelques secondes dans un congélateur à </a:t>
            </a:r>
            <a:r>
              <a:rPr lang="fr-FR" sz="2600" dirty="0" smtClean="0">
                <a:solidFill>
                  <a:srgbClr val="002060"/>
                </a:solidFill>
              </a:rPr>
              <a:t>Tapis     métallique</a:t>
            </a:r>
            <a:r>
              <a:rPr lang="fr-FR" sz="2400" dirty="0">
                <a:solidFill>
                  <a:srgbClr val="002060"/>
                </a:solidFill>
              </a:rPr>
              <a:t>.</a:t>
            </a:r>
            <a:endParaRPr lang="ru-RU" sz="2400" dirty="0">
              <a:solidFill>
                <a:srgbClr val="002060"/>
              </a:solidFill>
            </a:endParaRPr>
          </a:p>
        </p:txBody>
      </p:sp>
      <p:sp>
        <p:nvSpPr>
          <p:cNvPr id="9" name="Скругленный прямоугольник 8"/>
          <p:cNvSpPr/>
          <p:nvPr/>
        </p:nvSpPr>
        <p:spPr>
          <a:xfrm>
            <a:off x="1382919" y="1933303"/>
            <a:ext cx="7666362" cy="1347873"/>
          </a:xfrm>
          <a:prstGeom prst="roundRect">
            <a:avLst/>
          </a:prstGeom>
          <a:solidFill>
            <a:srgbClr val="D86481">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uk-UA" b="1" dirty="0"/>
          </a:p>
        </p:txBody>
      </p:sp>
    </p:spTree>
    <p:extLst>
      <p:ext uri="{BB962C8B-B14F-4D97-AF65-F5344CB8AC3E}">
        <p14:creationId xmlns:p14="http://schemas.microsoft.com/office/powerpoint/2010/main" val="1614868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80000" b="-1580000"/>
          </a:stretch>
        </a:blipFill>
        <a:effectLst/>
      </p:bgPr>
    </p:bg>
    <p:spTree>
      <p:nvGrpSpPr>
        <p:cNvPr id="1" name=""/>
        <p:cNvGrpSpPr/>
        <p:nvPr/>
      </p:nvGrpSpPr>
      <p:grpSpPr>
        <a:xfrm>
          <a:off x="0" y="0"/>
          <a:ext cx="0" cy="0"/>
          <a:chOff x="0" y="0"/>
          <a:chExt cx="0" cy="0"/>
        </a:xfrm>
      </p:grpSpPr>
      <p:sp>
        <p:nvSpPr>
          <p:cNvPr id="2" name="Скругленный прямоугольник 1"/>
          <p:cNvSpPr/>
          <p:nvPr/>
        </p:nvSpPr>
        <p:spPr>
          <a:xfrm>
            <a:off x="1358535" y="104503"/>
            <a:ext cx="7615648" cy="6635931"/>
          </a:xfrm>
          <a:prstGeom prst="roundRect">
            <a:avLst/>
          </a:prstGeom>
          <a:solidFill>
            <a:srgbClr val="D86481">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6" name="Picture 2" descr="https://previews.123rf.com/images/fucsiya/fucsiya1805/fucsiya180500047/101452485-frozen-berries-top-view-raspberries-and-black-currant-.jpg"/>
          <p:cNvPicPr>
            <a:picLocks noChangeAspect="1" noChangeArrowheads="1"/>
          </p:cNvPicPr>
          <p:nvPr/>
        </p:nvPicPr>
        <p:blipFill rotWithShape="1">
          <a:blip r:embed="rId3">
            <a:extLst>
              <a:ext uri="{28A0092B-C50C-407E-A947-70E740481C1C}">
                <a14:useLocalDpi xmlns:a14="http://schemas.microsoft.com/office/drawing/2010/main" val="0"/>
              </a:ext>
            </a:extLst>
          </a:blip>
          <a:srcRect l="35295" t="33450" r="9426" b="50539"/>
          <a:stretch/>
        </p:blipFill>
        <p:spPr bwMode="auto">
          <a:xfrm rot="5400000">
            <a:off x="-2832191" y="2775233"/>
            <a:ext cx="6844937" cy="1320597"/>
          </a:xfrm>
          <a:prstGeom prst="rect">
            <a:avLst/>
          </a:prstGeom>
          <a:blipFill>
            <a:blip r:embed="rId4">
              <a:alphaModFix amt="22000"/>
            </a:blip>
            <a:stretch>
              <a:fillRect/>
            </a:stretch>
          </a:blipFill>
        </p:spPr>
      </p:pic>
      <p:sp>
        <p:nvSpPr>
          <p:cNvPr id="4" name="TextBox 3"/>
          <p:cNvSpPr txBox="1"/>
          <p:nvPr/>
        </p:nvSpPr>
        <p:spPr>
          <a:xfrm>
            <a:off x="1023110" y="110572"/>
            <a:ext cx="8037117" cy="6155531"/>
          </a:xfrm>
          <a:prstGeom prst="rect">
            <a:avLst/>
          </a:prstGeom>
          <a:noFill/>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lvl="1"/>
            <a:r>
              <a:rPr lang="ru-RU" sz="2800" dirty="0">
                <a:solidFill>
                  <a:srgbClr val="002060"/>
                </a:solidFill>
              </a:rPr>
              <a:t>	</a:t>
            </a:r>
            <a:r>
              <a:rPr lang="fr-FR" sz="2600" dirty="0">
                <a:solidFill>
                  <a:srgbClr val="002060"/>
                </a:solidFill>
              </a:rPr>
              <a:t>Même si le plastique est une solution moins chère, vous avez tous les avantages de choisir la courroie en treillis métallique en acier inoxydable, ce qui est une solution beaucoup plus fiable et éprouvée, fournissant pratiquement 100% surface fluidisée sur la courroie. </a:t>
            </a:r>
          </a:p>
          <a:p>
            <a:pPr lvl="1" algn="just"/>
            <a:r>
              <a:rPr lang="fr-FR" sz="2800" dirty="0">
                <a:solidFill>
                  <a:srgbClr val="002060"/>
                </a:solidFill>
              </a:rPr>
              <a:t>	</a:t>
            </a:r>
            <a:r>
              <a:rPr lang="fr-FR" sz="2600" dirty="0">
                <a:solidFill>
                  <a:srgbClr val="002060"/>
                </a:solidFill>
              </a:rPr>
              <a:t>C’est parce que tout ce qui entre dans le congélateur ne tombe pas sur la ceinture, mais il est suspendu dans l’air. Chaque particule séparée du produit est entourée par l’air, maintenue par l’air et transportée par l’air, touchant la courroie seulement à l’extrémité de la première « zone de congélation de la croûte » (extrémité de la première courroie), où chaque particule est déjà gelée à la surface (ou plus). et ne plus </a:t>
            </a:r>
            <a:r>
              <a:rPr lang="fr-FR" sz="2600" dirty="0" smtClean="0">
                <a:solidFill>
                  <a:srgbClr val="002060"/>
                </a:solidFill>
              </a:rPr>
              <a:t>se coller</a:t>
            </a:r>
          </a:p>
          <a:p>
            <a:pPr lvl="1" algn="just"/>
            <a:r>
              <a:rPr lang="fr-FR" sz="2600" dirty="0" smtClean="0">
                <a:solidFill>
                  <a:srgbClr val="002060"/>
                </a:solidFill>
              </a:rPr>
              <a:t> </a:t>
            </a:r>
            <a:r>
              <a:rPr lang="fr-FR" sz="2600" dirty="0">
                <a:solidFill>
                  <a:srgbClr val="002060"/>
                </a:solidFill>
              </a:rPr>
              <a:t>l’un à l’autre.</a:t>
            </a:r>
            <a:r>
              <a:rPr lang="en-US" sz="2600" dirty="0">
                <a:solidFill>
                  <a:srgbClr val="003374"/>
                </a:solidFill>
              </a:rPr>
              <a:t> </a:t>
            </a:r>
            <a:endParaRPr lang="ru-RU" sz="2600" dirty="0">
              <a:solidFill>
                <a:srgbClr val="003374"/>
              </a:solidFill>
            </a:endParaRPr>
          </a:p>
        </p:txBody>
      </p:sp>
    </p:spTree>
    <p:extLst>
      <p:ext uri="{BB962C8B-B14F-4D97-AF65-F5344CB8AC3E}">
        <p14:creationId xmlns:p14="http://schemas.microsoft.com/office/powerpoint/2010/main" val="4036822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80000" b="-1580000"/>
          </a:stretch>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1358535" y="4787889"/>
            <a:ext cx="7656376" cy="1815882"/>
          </a:xfrm>
          <a:prstGeom prst="roundRect">
            <a:avLst/>
          </a:prstGeom>
          <a:solidFill>
            <a:srgbClr val="D86481">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Скругленный прямоугольник 1"/>
          <p:cNvSpPr/>
          <p:nvPr/>
        </p:nvSpPr>
        <p:spPr>
          <a:xfrm>
            <a:off x="1358535" y="104503"/>
            <a:ext cx="7656376" cy="4467497"/>
          </a:xfrm>
          <a:prstGeom prst="roundRect">
            <a:avLst/>
          </a:prstGeom>
          <a:solidFill>
            <a:srgbClr val="D86481">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6" name="Picture 2" descr="https://previews.123rf.com/images/fucsiya/fucsiya1805/fucsiya180500047/101452485-frozen-berries-top-view-raspberries-and-black-currant-.jpg"/>
          <p:cNvPicPr>
            <a:picLocks noChangeAspect="1" noChangeArrowheads="1"/>
          </p:cNvPicPr>
          <p:nvPr/>
        </p:nvPicPr>
        <p:blipFill rotWithShape="1">
          <a:blip r:embed="rId3">
            <a:extLst>
              <a:ext uri="{28A0092B-C50C-407E-A947-70E740481C1C}">
                <a14:useLocalDpi xmlns:a14="http://schemas.microsoft.com/office/drawing/2010/main" val="0"/>
              </a:ext>
            </a:extLst>
          </a:blip>
          <a:srcRect l="35295" t="33450" r="9426" b="50539"/>
          <a:stretch/>
        </p:blipFill>
        <p:spPr bwMode="auto">
          <a:xfrm rot="5400000">
            <a:off x="-2832191" y="2775233"/>
            <a:ext cx="6844937" cy="1320597"/>
          </a:xfrm>
          <a:prstGeom prst="rect">
            <a:avLst/>
          </a:prstGeom>
          <a:blipFill>
            <a:blip r:embed="rId4">
              <a:alphaModFix amt="22000"/>
            </a:blip>
            <a:stretch>
              <a:fillRect/>
            </a:stretch>
          </a:blipFill>
        </p:spPr>
      </p:pic>
      <p:sp>
        <p:nvSpPr>
          <p:cNvPr id="4" name="TextBox 3"/>
          <p:cNvSpPr txBox="1"/>
          <p:nvPr/>
        </p:nvSpPr>
        <p:spPr>
          <a:xfrm>
            <a:off x="1250576" y="158664"/>
            <a:ext cx="7764335" cy="4832092"/>
          </a:xfrm>
          <a:prstGeom prst="rect">
            <a:avLst/>
          </a:prstGeom>
          <a:noFill/>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lvl="1"/>
            <a:r>
              <a:rPr lang="ru-RU" sz="2800" dirty="0">
                <a:solidFill>
                  <a:srgbClr val="002060"/>
                </a:solidFill>
              </a:rPr>
              <a:t>	</a:t>
            </a:r>
            <a:r>
              <a:rPr lang="fr-FR" sz="2800" dirty="0">
                <a:solidFill>
                  <a:srgbClr val="002060"/>
                </a:solidFill>
              </a:rPr>
              <a:t>L’air agit comme un </a:t>
            </a:r>
            <a:r>
              <a:rPr lang="fr-FR" sz="2800" dirty="0" smtClean="0">
                <a:solidFill>
                  <a:srgbClr val="002060"/>
                </a:solidFill>
              </a:rPr>
              <a:t>coussin d’air </a:t>
            </a:r>
            <a:r>
              <a:rPr lang="fr-FR" sz="2800" dirty="0">
                <a:solidFill>
                  <a:srgbClr val="002060"/>
                </a:solidFill>
              </a:rPr>
              <a:t>pour le produit et évite les dommages du produit qui peuvent se produire par des actions mécaniques.</a:t>
            </a:r>
          </a:p>
          <a:p>
            <a:pPr lvl="1"/>
            <a:r>
              <a:rPr lang="fr-FR" sz="2800" dirty="0">
                <a:solidFill>
                  <a:srgbClr val="002060"/>
                </a:solidFill>
              </a:rPr>
              <a:t>Aussi parce que le produit est totalement entouré d’air, la croûte de congélation rapide se produit de tous les côtés. Un flux d’air correctement guidé permet également de garder le produit séparé. Comme au stade initial, l’air ne permet pas au produit de reposer sur la courroie, il n’y a pas de collage </a:t>
            </a:r>
            <a:r>
              <a:rPr lang="fr-FR" sz="2800" dirty="0" smtClean="0">
                <a:solidFill>
                  <a:srgbClr val="002060"/>
                </a:solidFill>
              </a:rPr>
              <a:t>au tapis et </a:t>
            </a:r>
            <a:r>
              <a:rPr lang="fr-FR" sz="2800" dirty="0">
                <a:solidFill>
                  <a:srgbClr val="002060"/>
                </a:solidFill>
              </a:rPr>
              <a:t>la formation d’amas est évitée.</a:t>
            </a:r>
            <a:r>
              <a:rPr lang="en-US" sz="2800" dirty="0">
                <a:solidFill>
                  <a:srgbClr val="003374"/>
                </a:solidFill>
              </a:rPr>
              <a:t> </a:t>
            </a:r>
            <a:endParaRPr lang="ru-RU" sz="2800" dirty="0">
              <a:solidFill>
                <a:srgbClr val="003374"/>
              </a:solidFill>
            </a:endParaRPr>
          </a:p>
        </p:txBody>
      </p:sp>
      <p:sp>
        <p:nvSpPr>
          <p:cNvPr id="3" name="Прямоугольник 2"/>
          <p:cNvSpPr/>
          <p:nvPr/>
        </p:nvSpPr>
        <p:spPr>
          <a:xfrm>
            <a:off x="1250576" y="4787889"/>
            <a:ext cx="7764335" cy="1815882"/>
          </a:xfrm>
          <a:prstGeom prst="rect">
            <a:avLst/>
          </a:prstGeom>
        </p:spPr>
        <p:txBody>
          <a:bodyPr wrap="square">
            <a:spAutoFit/>
          </a:bodyPr>
          <a:lstStyle/>
          <a:p>
            <a:pPr lvl="1"/>
            <a:r>
              <a:rPr lang="fr-FR" sz="2800" dirty="0">
                <a:solidFill>
                  <a:srgbClr val="003374"/>
                </a:solidFill>
              </a:rPr>
              <a:t>Grâce à cela, et le fait que sont utilisées des turbines puissantes, la courroie ne se salit pas et reste toujours à l’intérieur de l’enceinte isolée </a:t>
            </a:r>
            <a:r>
              <a:rPr lang="fr-FR" sz="2800" dirty="0" smtClean="0">
                <a:solidFill>
                  <a:srgbClr val="003374"/>
                </a:solidFill>
              </a:rPr>
              <a:t>(caisson), </a:t>
            </a:r>
            <a:r>
              <a:rPr lang="fr-FR" sz="2800" dirty="0">
                <a:solidFill>
                  <a:srgbClr val="003374"/>
                </a:solidFill>
              </a:rPr>
              <a:t>même pour quelques jours de travail!</a:t>
            </a:r>
            <a:endParaRPr lang="ru-RU" sz="2800" dirty="0">
              <a:solidFill>
                <a:srgbClr val="003374"/>
              </a:solidFill>
            </a:endParaRPr>
          </a:p>
        </p:txBody>
      </p:sp>
    </p:spTree>
    <p:extLst>
      <p:ext uri="{BB962C8B-B14F-4D97-AF65-F5344CB8AC3E}">
        <p14:creationId xmlns:p14="http://schemas.microsoft.com/office/powerpoint/2010/main" val="92202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80000" b="-1580000"/>
          </a:stretch>
        </a:blipFill>
        <a:effectLst/>
      </p:bgPr>
    </p:bg>
    <p:spTree>
      <p:nvGrpSpPr>
        <p:cNvPr id="1" name=""/>
        <p:cNvGrpSpPr/>
        <p:nvPr/>
      </p:nvGrpSpPr>
      <p:grpSpPr>
        <a:xfrm>
          <a:off x="0" y="0"/>
          <a:ext cx="0" cy="0"/>
          <a:chOff x="0" y="0"/>
          <a:chExt cx="0" cy="0"/>
        </a:xfrm>
      </p:grpSpPr>
      <p:sp>
        <p:nvSpPr>
          <p:cNvPr id="2" name="Скругленный прямоугольник 1"/>
          <p:cNvSpPr/>
          <p:nvPr/>
        </p:nvSpPr>
        <p:spPr>
          <a:xfrm>
            <a:off x="1358535" y="718454"/>
            <a:ext cx="7654836" cy="5590903"/>
          </a:xfrm>
          <a:prstGeom prst="roundRect">
            <a:avLst/>
          </a:prstGeom>
          <a:solidFill>
            <a:srgbClr val="D86481">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6" name="Picture 2" descr="https://previews.123rf.com/images/fucsiya/fucsiya1805/fucsiya180500047/101452485-frozen-berries-top-view-raspberries-and-black-currant-.jpg"/>
          <p:cNvPicPr>
            <a:picLocks noChangeAspect="1" noChangeArrowheads="1"/>
          </p:cNvPicPr>
          <p:nvPr/>
        </p:nvPicPr>
        <p:blipFill rotWithShape="1">
          <a:blip r:embed="rId3">
            <a:extLst>
              <a:ext uri="{28A0092B-C50C-407E-A947-70E740481C1C}">
                <a14:useLocalDpi xmlns:a14="http://schemas.microsoft.com/office/drawing/2010/main" val="0"/>
              </a:ext>
            </a:extLst>
          </a:blip>
          <a:srcRect l="35295" t="33450" r="9426" b="50539"/>
          <a:stretch/>
        </p:blipFill>
        <p:spPr bwMode="auto">
          <a:xfrm rot="5400000">
            <a:off x="-2832191" y="2775233"/>
            <a:ext cx="6844937" cy="1320597"/>
          </a:xfrm>
          <a:prstGeom prst="rect">
            <a:avLst/>
          </a:prstGeom>
          <a:blipFill>
            <a:blip r:embed="rId4">
              <a:alphaModFix amt="22000"/>
            </a:blip>
            <a:stretch>
              <a:fillRect/>
            </a:stretch>
          </a:blipFill>
        </p:spPr>
      </p:pic>
      <p:sp>
        <p:nvSpPr>
          <p:cNvPr id="4" name="TextBox 3"/>
          <p:cNvSpPr txBox="1"/>
          <p:nvPr/>
        </p:nvSpPr>
        <p:spPr>
          <a:xfrm>
            <a:off x="1172200" y="916310"/>
            <a:ext cx="7606040" cy="5693866"/>
          </a:xfrm>
          <a:prstGeom prst="rect">
            <a:avLst/>
          </a:prstGeom>
          <a:noFill/>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lvl="1"/>
            <a:r>
              <a:rPr lang="ru-RU" sz="2800" dirty="0">
                <a:solidFill>
                  <a:srgbClr val="002060"/>
                </a:solidFill>
              </a:rPr>
              <a:t>	</a:t>
            </a:r>
            <a:r>
              <a:rPr lang="fr-FR" sz="2800" dirty="0">
                <a:solidFill>
                  <a:srgbClr val="002060"/>
                </a:solidFill>
              </a:rPr>
              <a:t>Ayant la capacité de générer une bonne fluidisation, il est possible de </a:t>
            </a:r>
            <a:r>
              <a:rPr lang="fr-FR" sz="2800" dirty="0" smtClean="0">
                <a:solidFill>
                  <a:srgbClr val="002060"/>
                </a:solidFill>
              </a:rPr>
              <a:t>travailler sur une </a:t>
            </a:r>
            <a:r>
              <a:rPr lang="fr-FR" sz="2800" dirty="0">
                <a:solidFill>
                  <a:srgbClr val="002060"/>
                </a:solidFill>
              </a:rPr>
              <a:t>couche de 20-30 cm </a:t>
            </a:r>
            <a:r>
              <a:rPr lang="fr-FR" sz="2800" dirty="0" smtClean="0">
                <a:solidFill>
                  <a:srgbClr val="002060"/>
                </a:solidFill>
              </a:rPr>
              <a:t>de </a:t>
            </a:r>
            <a:r>
              <a:rPr lang="fr-FR" sz="2800" dirty="0">
                <a:solidFill>
                  <a:srgbClr val="002060"/>
                </a:solidFill>
              </a:rPr>
              <a:t>produit sur toute la surface </a:t>
            </a:r>
            <a:r>
              <a:rPr lang="fr-FR" sz="2800" dirty="0" smtClean="0">
                <a:solidFill>
                  <a:srgbClr val="002060"/>
                </a:solidFill>
              </a:rPr>
              <a:t>du tapis, </a:t>
            </a:r>
            <a:r>
              <a:rPr lang="fr-FR" sz="2800" dirty="0">
                <a:solidFill>
                  <a:srgbClr val="002060"/>
                </a:solidFill>
              </a:rPr>
              <a:t>ce qui </a:t>
            </a:r>
            <a:r>
              <a:rPr lang="fr-FR" sz="2800" dirty="0" smtClean="0">
                <a:solidFill>
                  <a:srgbClr val="002060"/>
                </a:solidFill>
              </a:rPr>
              <a:t>rend plus efficace le transfert de l’énergie </a:t>
            </a:r>
            <a:r>
              <a:rPr lang="fr-FR" sz="2800" dirty="0">
                <a:solidFill>
                  <a:srgbClr val="002060"/>
                </a:solidFill>
              </a:rPr>
              <a:t>froide </a:t>
            </a:r>
            <a:r>
              <a:rPr lang="fr-FR" sz="2800" dirty="0" smtClean="0">
                <a:solidFill>
                  <a:srgbClr val="002060"/>
                </a:solidFill>
              </a:rPr>
              <a:t>au </a:t>
            </a:r>
            <a:r>
              <a:rPr lang="fr-FR" sz="2800" dirty="0">
                <a:solidFill>
                  <a:srgbClr val="002060"/>
                </a:solidFill>
              </a:rPr>
              <a:t>produit, ce qui est directement proportionnel à l’efficacité énergétique du congélateur. </a:t>
            </a:r>
          </a:p>
          <a:p>
            <a:pPr lvl="1"/>
            <a:r>
              <a:rPr lang="fr-FR" sz="2800" dirty="0">
                <a:solidFill>
                  <a:srgbClr val="002060"/>
                </a:solidFill>
              </a:rPr>
              <a:t>	</a:t>
            </a:r>
            <a:r>
              <a:rPr lang="fr-FR" sz="2800" dirty="0" smtClean="0">
                <a:solidFill>
                  <a:srgbClr val="002060"/>
                </a:solidFill>
              </a:rPr>
              <a:t>Traversant une couche d’épaisseur supérieure </a:t>
            </a:r>
            <a:r>
              <a:rPr lang="fr-FR" sz="2800" dirty="0">
                <a:solidFill>
                  <a:srgbClr val="002060"/>
                </a:solidFill>
              </a:rPr>
              <a:t>du produit de lit fluidisé, l’air laisse plus d’énergie froide au produit, fournissant également presque instantanément la croûte de congélation.</a:t>
            </a:r>
            <a:endParaRPr lang="ru-RU" sz="2800" dirty="0">
              <a:solidFill>
                <a:srgbClr val="002060"/>
              </a:solidFill>
            </a:endParaRPr>
          </a:p>
          <a:p>
            <a:pPr lvl="1"/>
            <a:r>
              <a:rPr lang="en-US" sz="2800" dirty="0">
                <a:solidFill>
                  <a:srgbClr val="003374"/>
                </a:solidFill>
              </a:rPr>
              <a:t> </a:t>
            </a:r>
            <a:endParaRPr lang="ru-RU" sz="2800" dirty="0">
              <a:solidFill>
                <a:srgbClr val="003374"/>
              </a:solidFill>
            </a:endParaRPr>
          </a:p>
        </p:txBody>
      </p:sp>
    </p:spTree>
    <p:extLst>
      <p:ext uri="{BB962C8B-B14F-4D97-AF65-F5344CB8AC3E}">
        <p14:creationId xmlns:p14="http://schemas.microsoft.com/office/powerpoint/2010/main" val="3278742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80000" b="-1580000"/>
          </a:stretch>
        </a:blipFill>
        <a:effectLst/>
      </p:bgPr>
    </p:bg>
    <p:spTree>
      <p:nvGrpSpPr>
        <p:cNvPr id="1" name=""/>
        <p:cNvGrpSpPr/>
        <p:nvPr/>
      </p:nvGrpSpPr>
      <p:grpSpPr>
        <a:xfrm>
          <a:off x="0" y="0"/>
          <a:ext cx="0" cy="0"/>
          <a:chOff x="0" y="0"/>
          <a:chExt cx="0" cy="0"/>
        </a:xfrm>
      </p:grpSpPr>
      <p:pic>
        <p:nvPicPr>
          <p:cNvPr id="26" name="Picture 2" descr="https://previews.123rf.com/images/fucsiya/fucsiya1805/fucsiya180500047/101452485-frozen-berries-top-view-raspberries-and-black-currant-.jpg"/>
          <p:cNvPicPr>
            <a:picLocks noChangeAspect="1" noChangeArrowheads="1"/>
          </p:cNvPicPr>
          <p:nvPr/>
        </p:nvPicPr>
        <p:blipFill rotWithShape="1">
          <a:blip r:embed="rId3">
            <a:extLst>
              <a:ext uri="{28A0092B-C50C-407E-A947-70E740481C1C}">
                <a14:useLocalDpi xmlns:a14="http://schemas.microsoft.com/office/drawing/2010/main" val="0"/>
              </a:ext>
            </a:extLst>
          </a:blip>
          <a:srcRect l="35295" t="33450" r="9426" b="50539"/>
          <a:stretch/>
        </p:blipFill>
        <p:spPr bwMode="auto">
          <a:xfrm rot="5400000">
            <a:off x="-2832191" y="2775233"/>
            <a:ext cx="6844937" cy="1320597"/>
          </a:xfrm>
          <a:prstGeom prst="rect">
            <a:avLst/>
          </a:prstGeom>
          <a:blipFill>
            <a:blip r:embed="rId4">
              <a:alphaModFix amt="22000"/>
            </a:blip>
            <a:stretch>
              <a:fillRect/>
            </a:stretch>
          </a:blipFill>
        </p:spPr>
      </p:pic>
      <p:grpSp>
        <p:nvGrpSpPr>
          <p:cNvPr id="7" name="Group 93"/>
          <p:cNvGrpSpPr>
            <a:grpSpLocks/>
          </p:cNvGrpSpPr>
          <p:nvPr/>
        </p:nvGrpSpPr>
        <p:grpSpPr bwMode="auto">
          <a:xfrm>
            <a:off x="1763486" y="135423"/>
            <a:ext cx="6479177" cy="646310"/>
            <a:chOff x="1422" y="1747"/>
            <a:chExt cx="3040" cy="416"/>
          </a:xfrm>
        </p:grpSpPr>
        <p:sp>
          <p:nvSpPr>
            <p:cNvPr id="8" name="AutoShape 13"/>
            <p:cNvSpPr>
              <a:spLocks noChangeArrowheads="1"/>
            </p:cNvSpPr>
            <p:nvPr/>
          </p:nvSpPr>
          <p:spPr bwMode="gray">
            <a:xfrm>
              <a:off x="1422" y="1776"/>
              <a:ext cx="3040" cy="334"/>
            </a:xfrm>
            <a:prstGeom prst="roundRect">
              <a:avLst>
                <a:gd name="adj" fmla="val 50000"/>
              </a:avLst>
            </a:prstGeom>
            <a:ln>
              <a:solidFill>
                <a:schemeClr val="accent5">
                  <a:lumMod val="50000"/>
                </a:schemeClr>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ru-RU" sz="2800">
                <a:solidFill>
                  <a:schemeClr val="accent1">
                    <a:lumMod val="50000"/>
                  </a:schemeClr>
                </a:solidFill>
              </a:endParaRPr>
            </a:p>
          </p:txBody>
        </p:sp>
        <p:sp>
          <p:nvSpPr>
            <p:cNvPr id="9" name="Text Box 21"/>
            <p:cNvSpPr txBox="1">
              <a:spLocks noChangeArrowheads="1"/>
            </p:cNvSpPr>
            <p:nvPr/>
          </p:nvSpPr>
          <p:spPr bwMode="gray">
            <a:xfrm>
              <a:off x="1625" y="1747"/>
              <a:ext cx="2633" cy="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alpha val="50000"/>
                      </a:schemeClr>
                    </a:outerShdw>
                  </a:effectLst>
                </a14:hiddenEffects>
              </a:ext>
            </a:extLst>
          </p:spPr>
          <p:txBody>
            <a:bodyPr>
              <a:spAutoFit/>
            </a:bodyPr>
            <a:lstStyle/>
            <a:p>
              <a:pPr algn="ctr"/>
              <a:r>
                <a:rPr lang="en-US" sz="3600" dirty="0">
                  <a:solidFill>
                    <a:schemeClr val="accent1">
                      <a:lumMod val="50000"/>
                    </a:schemeClr>
                  </a:solidFill>
                </a:rPr>
                <a:t>concept </a:t>
              </a:r>
              <a:r>
                <a:rPr lang="en-US" sz="3600" dirty="0" smtClean="0">
                  <a:solidFill>
                    <a:schemeClr val="accent1">
                      <a:lumMod val="50000"/>
                    </a:schemeClr>
                  </a:solidFill>
                </a:rPr>
                <a:t>avec </a:t>
              </a:r>
              <a:r>
                <a:rPr lang="en-US" sz="3600" dirty="0" err="1" smtClean="0">
                  <a:solidFill>
                    <a:schemeClr val="accent1">
                      <a:lumMod val="50000"/>
                    </a:schemeClr>
                  </a:solidFill>
                </a:rPr>
                <a:t>Tapis</a:t>
              </a:r>
              <a:r>
                <a:rPr lang="en-US" sz="3600" dirty="0" smtClean="0">
                  <a:solidFill>
                    <a:schemeClr val="accent1">
                      <a:lumMod val="50000"/>
                    </a:schemeClr>
                  </a:solidFill>
                </a:rPr>
                <a:t> </a:t>
              </a:r>
              <a:r>
                <a:rPr lang="en-US" sz="3600" dirty="0" err="1" smtClean="0">
                  <a:solidFill>
                    <a:schemeClr val="accent1">
                      <a:lumMod val="50000"/>
                    </a:schemeClr>
                  </a:solidFill>
                </a:rPr>
                <a:t>plastique</a:t>
              </a:r>
              <a:endParaRPr lang="en-US" sz="3600" dirty="0">
                <a:solidFill>
                  <a:schemeClr val="accent1">
                    <a:lumMod val="50000"/>
                  </a:schemeClr>
                </a:solidFill>
              </a:endParaRPr>
            </a:p>
          </p:txBody>
        </p:sp>
      </p:grpSp>
      <p:pic>
        <p:nvPicPr>
          <p:cNvPr id="10" name="Рисунок 9"/>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480383" y="54619"/>
            <a:ext cx="795021" cy="795021"/>
          </a:xfrm>
          <a:prstGeom prst="rect">
            <a:avLst/>
          </a:prstGeom>
          <a:noFill/>
        </p:spPr>
      </p:pic>
      <p:pic>
        <p:nvPicPr>
          <p:cNvPr id="11" name="Рисунок 10"/>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696132" y="68509"/>
            <a:ext cx="770318" cy="770318"/>
          </a:xfrm>
          <a:prstGeom prst="rect">
            <a:avLst/>
          </a:prstGeom>
          <a:noFill/>
        </p:spPr>
      </p:pic>
      <p:sp>
        <p:nvSpPr>
          <p:cNvPr id="3" name="Прямоугольник 2"/>
          <p:cNvSpPr/>
          <p:nvPr/>
        </p:nvSpPr>
        <p:spPr>
          <a:xfrm>
            <a:off x="1392040" y="811362"/>
            <a:ext cx="7611033" cy="954107"/>
          </a:xfrm>
          <a:prstGeom prst="rect">
            <a:avLst/>
          </a:prstGeom>
        </p:spPr>
        <p:txBody>
          <a:bodyPr wrap="square">
            <a:spAutoFit/>
          </a:bodyPr>
          <a:lstStyle/>
          <a:p>
            <a:r>
              <a:rPr lang="fr-FR" sz="2800" b="1" dirty="0" smtClean="0">
                <a:solidFill>
                  <a:srgbClr val="C00000"/>
                </a:solidFill>
              </a:rPr>
              <a:t>La CEINTURE Plastique en </a:t>
            </a:r>
            <a:r>
              <a:rPr lang="fr-FR" sz="2800" b="1" dirty="0">
                <a:solidFill>
                  <a:srgbClr val="C00000"/>
                </a:solidFill>
              </a:rPr>
              <a:t>IQF doit être lavée tout le temps</a:t>
            </a:r>
            <a:endParaRPr lang="uk-UA" sz="2800" dirty="0"/>
          </a:p>
        </p:txBody>
      </p:sp>
      <p:pic>
        <p:nvPicPr>
          <p:cNvPr id="12" name="Immagine 2" descr="DSC06655"/>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7945" y="1354991"/>
            <a:ext cx="4059803" cy="2655305"/>
          </a:xfrm>
          <a:prstGeom prst="rect">
            <a:avLst/>
          </a:prstGeom>
          <a:noFill/>
          <a:ln>
            <a:noFill/>
          </a:ln>
        </p:spPr>
      </p:pic>
      <p:pic>
        <p:nvPicPr>
          <p:cNvPr id="13" name="Immagine 3" descr="DSC06673"/>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1008" y="4167051"/>
            <a:ext cx="4059804" cy="2638697"/>
          </a:xfrm>
          <a:prstGeom prst="rect">
            <a:avLst/>
          </a:prstGeom>
          <a:noFill/>
          <a:ln>
            <a:noFill/>
          </a:ln>
        </p:spPr>
      </p:pic>
      <p:sp>
        <p:nvSpPr>
          <p:cNvPr id="2" name="Прямоугольник 1"/>
          <p:cNvSpPr/>
          <p:nvPr/>
        </p:nvSpPr>
        <p:spPr>
          <a:xfrm>
            <a:off x="1306191" y="1774702"/>
            <a:ext cx="3461753" cy="2246769"/>
          </a:xfrm>
          <a:prstGeom prst="rect">
            <a:avLst/>
          </a:prstGeom>
        </p:spPr>
        <p:txBody>
          <a:bodyPr wrap="square">
            <a:spAutoFit/>
          </a:bodyPr>
          <a:lstStyle/>
          <a:p>
            <a:pPr algn="ctr"/>
            <a:r>
              <a:rPr lang="fr-FR" sz="2800" dirty="0">
                <a:solidFill>
                  <a:srgbClr val="003374"/>
                </a:solidFill>
              </a:rPr>
              <a:t>Problème de la ceinture en plastique, la glace et les blocs de produits formés par </a:t>
            </a:r>
            <a:r>
              <a:rPr lang="fr-FR" sz="2800" dirty="0" smtClean="0">
                <a:solidFill>
                  <a:srgbClr val="003374"/>
                </a:solidFill>
              </a:rPr>
              <a:t>sur elle</a:t>
            </a:r>
            <a:endParaRPr lang="ru-RU" sz="2800" dirty="0">
              <a:solidFill>
                <a:srgbClr val="003374"/>
              </a:solidFill>
            </a:endParaRPr>
          </a:p>
        </p:txBody>
      </p:sp>
      <p:sp>
        <p:nvSpPr>
          <p:cNvPr id="4" name="Прямоугольник 3"/>
          <p:cNvSpPr/>
          <p:nvPr/>
        </p:nvSpPr>
        <p:spPr>
          <a:xfrm>
            <a:off x="1253482" y="4649859"/>
            <a:ext cx="3514462" cy="2246769"/>
          </a:xfrm>
          <a:prstGeom prst="rect">
            <a:avLst/>
          </a:prstGeom>
        </p:spPr>
        <p:txBody>
          <a:bodyPr wrap="square">
            <a:spAutoFit/>
          </a:bodyPr>
          <a:lstStyle/>
          <a:p>
            <a:pPr algn="ctr"/>
            <a:r>
              <a:rPr lang="fr-FR" sz="2800" dirty="0">
                <a:solidFill>
                  <a:srgbClr val="003374"/>
                </a:solidFill>
              </a:rPr>
              <a:t>Illustration des difficultés à garder la courroie propre (dans le cas de la courroie en plastique)</a:t>
            </a:r>
            <a:endParaRPr lang="ru-RU" sz="2800" dirty="0">
              <a:solidFill>
                <a:srgbClr val="003374"/>
              </a:solidFill>
            </a:endParaRPr>
          </a:p>
        </p:txBody>
      </p:sp>
    </p:spTree>
    <p:extLst>
      <p:ext uri="{BB962C8B-B14F-4D97-AF65-F5344CB8AC3E}">
        <p14:creationId xmlns:p14="http://schemas.microsoft.com/office/powerpoint/2010/main" val="540964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80000" b="-1580000"/>
          </a:stretch>
        </a:blipFill>
        <a:effectLst/>
      </p:bgPr>
    </p:bg>
    <p:spTree>
      <p:nvGrpSpPr>
        <p:cNvPr id="1" name=""/>
        <p:cNvGrpSpPr/>
        <p:nvPr/>
      </p:nvGrpSpPr>
      <p:grpSpPr>
        <a:xfrm>
          <a:off x="0" y="0"/>
          <a:ext cx="0" cy="0"/>
          <a:chOff x="0" y="0"/>
          <a:chExt cx="0" cy="0"/>
        </a:xfrm>
      </p:grpSpPr>
      <p:pic>
        <p:nvPicPr>
          <p:cNvPr id="26" name="Picture 2" descr="https://previews.123rf.com/images/fucsiya/fucsiya1805/fucsiya180500047/101452485-frozen-berries-top-view-raspberries-and-black-currant-.jpg"/>
          <p:cNvPicPr>
            <a:picLocks noChangeAspect="1" noChangeArrowheads="1"/>
          </p:cNvPicPr>
          <p:nvPr/>
        </p:nvPicPr>
        <p:blipFill rotWithShape="1">
          <a:blip r:embed="rId3">
            <a:extLst>
              <a:ext uri="{28A0092B-C50C-407E-A947-70E740481C1C}">
                <a14:useLocalDpi xmlns:a14="http://schemas.microsoft.com/office/drawing/2010/main" val="0"/>
              </a:ext>
            </a:extLst>
          </a:blip>
          <a:srcRect l="35295" t="33450" r="9426" b="50539"/>
          <a:stretch/>
        </p:blipFill>
        <p:spPr bwMode="auto">
          <a:xfrm rot="5400000">
            <a:off x="-2832191" y="2775233"/>
            <a:ext cx="6844937" cy="1320597"/>
          </a:xfrm>
          <a:prstGeom prst="rect">
            <a:avLst/>
          </a:prstGeom>
          <a:blipFill>
            <a:blip r:embed="rId4">
              <a:alphaModFix amt="22000"/>
            </a:blip>
            <a:stretch>
              <a:fillRect/>
            </a:stretch>
          </a:blipFill>
        </p:spPr>
      </p:pic>
      <p:grpSp>
        <p:nvGrpSpPr>
          <p:cNvPr id="7" name="Group 93"/>
          <p:cNvGrpSpPr>
            <a:grpSpLocks/>
          </p:cNvGrpSpPr>
          <p:nvPr/>
        </p:nvGrpSpPr>
        <p:grpSpPr bwMode="auto">
          <a:xfrm>
            <a:off x="1658983" y="118333"/>
            <a:ext cx="6479177" cy="646310"/>
            <a:chOff x="1422" y="1736"/>
            <a:chExt cx="3040" cy="416"/>
          </a:xfrm>
        </p:grpSpPr>
        <p:sp>
          <p:nvSpPr>
            <p:cNvPr id="8" name="AutoShape 13"/>
            <p:cNvSpPr>
              <a:spLocks noChangeArrowheads="1"/>
            </p:cNvSpPr>
            <p:nvPr/>
          </p:nvSpPr>
          <p:spPr bwMode="gray">
            <a:xfrm>
              <a:off x="1422" y="1776"/>
              <a:ext cx="3040" cy="334"/>
            </a:xfrm>
            <a:prstGeom prst="roundRect">
              <a:avLst>
                <a:gd name="adj" fmla="val 50000"/>
              </a:avLst>
            </a:prstGeom>
            <a:ln>
              <a:solidFill>
                <a:schemeClr val="accent5">
                  <a:lumMod val="50000"/>
                </a:schemeClr>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ru-RU" sz="2800">
                <a:solidFill>
                  <a:schemeClr val="accent1">
                    <a:lumMod val="50000"/>
                  </a:schemeClr>
                </a:solidFill>
              </a:endParaRPr>
            </a:p>
          </p:txBody>
        </p:sp>
        <p:sp>
          <p:nvSpPr>
            <p:cNvPr id="9" name="Text Box 21"/>
            <p:cNvSpPr txBox="1">
              <a:spLocks noChangeArrowheads="1"/>
            </p:cNvSpPr>
            <p:nvPr/>
          </p:nvSpPr>
          <p:spPr bwMode="gray">
            <a:xfrm>
              <a:off x="1647" y="1736"/>
              <a:ext cx="2633" cy="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alpha val="50000"/>
                      </a:schemeClr>
                    </a:outerShdw>
                  </a:effectLst>
                </a14:hiddenEffects>
              </a:ext>
            </a:extLst>
          </p:spPr>
          <p:txBody>
            <a:bodyPr>
              <a:spAutoFit/>
            </a:bodyPr>
            <a:lstStyle/>
            <a:p>
              <a:pPr algn="ctr"/>
              <a:r>
                <a:rPr lang="en-US" sz="3600" dirty="0">
                  <a:solidFill>
                    <a:schemeClr val="accent1">
                      <a:lumMod val="50000"/>
                    </a:schemeClr>
                  </a:solidFill>
                </a:rPr>
                <a:t>concept </a:t>
              </a:r>
              <a:r>
                <a:rPr lang="en-US" sz="3600" dirty="0" smtClean="0">
                  <a:solidFill>
                    <a:schemeClr val="accent1">
                      <a:lumMod val="50000"/>
                    </a:schemeClr>
                  </a:solidFill>
                </a:rPr>
                <a:t>avec </a:t>
              </a:r>
              <a:r>
                <a:rPr lang="en-US" sz="3600" dirty="0" err="1" smtClean="0">
                  <a:solidFill>
                    <a:schemeClr val="accent1">
                      <a:lumMod val="50000"/>
                    </a:schemeClr>
                  </a:solidFill>
                </a:rPr>
                <a:t>Tapis</a:t>
              </a:r>
              <a:r>
                <a:rPr lang="en-US" sz="3600" dirty="0" smtClean="0">
                  <a:solidFill>
                    <a:schemeClr val="accent1">
                      <a:lumMod val="50000"/>
                    </a:schemeClr>
                  </a:solidFill>
                </a:rPr>
                <a:t> </a:t>
              </a:r>
              <a:r>
                <a:rPr lang="en-US" sz="3600" dirty="0" err="1" smtClean="0">
                  <a:solidFill>
                    <a:schemeClr val="accent1">
                      <a:lumMod val="50000"/>
                    </a:schemeClr>
                  </a:solidFill>
                </a:rPr>
                <a:t>plastique</a:t>
              </a:r>
              <a:endParaRPr lang="en-US" sz="3600" dirty="0">
                <a:solidFill>
                  <a:schemeClr val="accent1">
                    <a:lumMod val="50000"/>
                  </a:schemeClr>
                </a:solidFill>
              </a:endParaRPr>
            </a:p>
          </p:txBody>
        </p:sp>
      </p:grpSp>
      <p:pic>
        <p:nvPicPr>
          <p:cNvPr id="10" name="Рисунок 9"/>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480383" y="54619"/>
            <a:ext cx="795021" cy="795021"/>
          </a:xfrm>
          <a:prstGeom prst="rect">
            <a:avLst/>
          </a:prstGeom>
          <a:noFill/>
        </p:spPr>
      </p:pic>
      <p:pic>
        <p:nvPicPr>
          <p:cNvPr id="11" name="Рисунок 10"/>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696132" y="68509"/>
            <a:ext cx="770318" cy="770318"/>
          </a:xfrm>
          <a:prstGeom prst="rect">
            <a:avLst/>
          </a:prstGeom>
          <a:noFill/>
        </p:spPr>
      </p:pic>
      <p:pic>
        <p:nvPicPr>
          <p:cNvPr id="14" name="Immagine 4" descr="DSC0668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5063" y="975444"/>
            <a:ext cx="4078967" cy="2818774"/>
          </a:xfrm>
          <a:prstGeom prst="rect">
            <a:avLst/>
          </a:prstGeom>
          <a:noFill/>
          <a:ln>
            <a:noFill/>
          </a:ln>
        </p:spPr>
      </p:pic>
      <p:pic>
        <p:nvPicPr>
          <p:cNvPr id="15" name="Immagine 5" descr="DSC06690"/>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5062" y="3930835"/>
            <a:ext cx="4078967" cy="2809599"/>
          </a:xfrm>
          <a:prstGeom prst="rect">
            <a:avLst/>
          </a:prstGeom>
          <a:noFill/>
          <a:ln>
            <a:noFill/>
          </a:ln>
        </p:spPr>
      </p:pic>
      <p:sp>
        <p:nvSpPr>
          <p:cNvPr id="5" name="Прямоугольник 4"/>
          <p:cNvSpPr/>
          <p:nvPr/>
        </p:nvSpPr>
        <p:spPr>
          <a:xfrm>
            <a:off x="1680643" y="3191791"/>
            <a:ext cx="2605607" cy="2246769"/>
          </a:xfrm>
          <a:prstGeom prst="rect">
            <a:avLst/>
          </a:prstGeom>
        </p:spPr>
        <p:txBody>
          <a:bodyPr wrap="square">
            <a:spAutoFit/>
          </a:bodyPr>
          <a:lstStyle/>
          <a:p>
            <a:pPr algn="ctr"/>
            <a:r>
              <a:rPr lang="en-US" sz="2800" b="1" dirty="0" err="1">
                <a:solidFill>
                  <a:srgbClr val="FF0000"/>
                </a:solidFill>
              </a:rPr>
              <a:t>Tapis</a:t>
            </a:r>
            <a:r>
              <a:rPr lang="en-US" sz="2800" b="1" dirty="0">
                <a:solidFill>
                  <a:srgbClr val="FF0000"/>
                </a:solidFill>
              </a:rPr>
              <a:t> </a:t>
            </a:r>
            <a:r>
              <a:rPr lang="en-US" sz="2800" b="1" dirty="0" err="1">
                <a:solidFill>
                  <a:srgbClr val="FF0000"/>
                </a:solidFill>
              </a:rPr>
              <a:t>plastique</a:t>
            </a:r>
            <a:r>
              <a:rPr lang="en-US" sz="2800" b="1" dirty="0">
                <a:solidFill>
                  <a:srgbClr val="FF0000"/>
                </a:solidFill>
              </a:rPr>
              <a:t> </a:t>
            </a:r>
            <a:r>
              <a:rPr lang="en-US" sz="2800" b="1" dirty="0" smtClean="0">
                <a:solidFill>
                  <a:srgbClr val="FF0000"/>
                </a:solidFill>
              </a:rPr>
              <a:t> en </a:t>
            </a:r>
            <a:r>
              <a:rPr lang="en-US" sz="2800" b="1" dirty="0" smtClean="0">
                <a:solidFill>
                  <a:srgbClr val="FF0000"/>
                </a:solidFill>
              </a:rPr>
              <a:t>IQF </a:t>
            </a:r>
            <a:r>
              <a:rPr lang="en-US" sz="2800" b="1" dirty="0" err="1" smtClean="0">
                <a:solidFill>
                  <a:srgbClr val="FF0000"/>
                </a:solidFill>
              </a:rPr>
              <a:t>trés</a:t>
            </a:r>
            <a:r>
              <a:rPr lang="en-US" sz="2800" b="1" dirty="0" smtClean="0">
                <a:solidFill>
                  <a:srgbClr val="FF0000"/>
                </a:solidFill>
              </a:rPr>
              <a:t> </a:t>
            </a:r>
            <a:r>
              <a:rPr lang="en-US" sz="2800" b="1" dirty="0" err="1" smtClean="0">
                <a:solidFill>
                  <a:srgbClr val="FF0000"/>
                </a:solidFill>
              </a:rPr>
              <a:t>delicat</a:t>
            </a:r>
            <a:r>
              <a:rPr lang="en-US" sz="2800" b="1" dirty="0" smtClean="0">
                <a:solidFill>
                  <a:srgbClr val="FF0000"/>
                </a:solidFill>
              </a:rPr>
              <a:t> et </a:t>
            </a:r>
            <a:r>
              <a:rPr lang="en-US" sz="2800" b="1" dirty="0" err="1" smtClean="0">
                <a:solidFill>
                  <a:srgbClr val="FF0000"/>
                </a:solidFill>
              </a:rPr>
              <a:t>facilement</a:t>
            </a:r>
            <a:r>
              <a:rPr lang="en-US" sz="2800" b="1" dirty="0" smtClean="0">
                <a:solidFill>
                  <a:srgbClr val="FF0000"/>
                </a:solidFill>
              </a:rPr>
              <a:t> </a:t>
            </a:r>
            <a:r>
              <a:rPr lang="en-US" sz="2800" b="1" dirty="0" err="1" smtClean="0">
                <a:solidFill>
                  <a:srgbClr val="FF0000"/>
                </a:solidFill>
              </a:rPr>
              <a:t>cassable</a:t>
            </a:r>
            <a:endParaRPr lang="ru-RU" sz="2800" b="1" dirty="0">
              <a:solidFill>
                <a:srgbClr val="FF0000"/>
              </a:solidFill>
            </a:endParaRPr>
          </a:p>
        </p:txBody>
      </p:sp>
    </p:spTree>
    <p:extLst>
      <p:ext uri="{BB962C8B-B14F-4D97-AF65-F5344CB8AC3E}">
        <p14:creationId xmlns:p14="http://schemas.microsoft.com/office/powerpoint/2010/main" val="4042818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80000" b="-1580000"/>
          </a:stretch>
        </a:blipFill>
        <a:effectLst/>
      </p:bgPr>
    </p:bg>
    <p:spTree>
      <p:nvGrpSpPr>
        <p:cNvPr id="1" name=""/>
        <p:cNvGrpSpPr/>
        <p:nvPr/>
      </p:nvGrpSpPr>
      <p:grpSpPr>
        <a:xfrm>
          <a:off x="0" y="0"/>
          <a:ext cx="0" cy="0"/>
          <a:chOff x="0" y="0"/>
          <a:chExt cx="0" cy="0"/>
        </a:xfrm>
      </p:grpSpPr>
      <p:pic>
        <p:nvPicPr>
          <p:cNvPr id="26" name="Picture 2" descr="https://previews.123rf.com/images/fucsiya/fucsiya1805/fucsiya180500047/101452485-frozen-berries-top-view-raspberries-and-black-currant-.jpg"/>
          <p:cNvPicPr>
            <a:picLocks noChangeAspect="1" noChangeArrowheads="1"/>
          </p:cNvPicPr>
          <p:nvPr/>
        </p:nvPicPr>
        <p:blipFill rotWithShape="1">
          <a:blip r:embed="rId3">
            <a:extLst>
              <a:ext uri="{28A0092B-C50C-407E-A947-70E740481C1C}">
                <a14:useLocalDpi xmlns:a14="http://schemas.microsoft.com/office/drawing/2010/main" val="0"/>
              </a:ext>
            </a:extLst>
          </a:blip>
          <a:srcRect l="35295" t="33450" r="9426" b="50539"/>
          <a:stretch/>
        </p:blipFill>
        <p:spPr bwMode="auto">
          <a:xfrm rot="5400000">
            <a:off x="-2832191" y="2775233"/>
            <a:ext cx="6844937" cy="1320597"/>
          </a:xfrm>
          <a:prstGeom prst="rect">
            <a:avLst/>
          </a:prstGeom>
          <a:blipFill>
            <a:blip r:embed="rId4">
              <a:alphaModFix amt="22000"/>
            </a:blip>
            <a:stretch>
              <a:fillRect/>
            </a:stretch>
          </a:blipFill>
        </p:spPr>
      </p:pic>
      <p:sp>
        <p:nvSpPr>
          <p:cNvPr id="3" name="Прямоугольник 2"/>
          <p:cNvSpPr/>
          <p:nvPr/>
        </p:nvSpPr>
        <p:spPr>
          <a:xfrm>
            <a:off x="4043557" y="-39189"/>
            <a:ext cx="1837042" cy="646331"/>
          </a:xfrm>
          <a:prstGeom prst="rect">
            <a:avLst/>
          </a:prstGeom>
        </p:spPr>
        <p:txBody>
          <a:bodyPr wrap="none">
            <a:spAutoFit/>
          </a:bodyPr>
          <a:lstStyle/>
          <a:p>
            <a:pPr algn="ctr"/>
            <a:r>
              <a:rPr lang="en-US" sz="3600" b="1" dirty="0" err="1" smtClean="0">
                <a:solidFill>
                  <a:srgbClr val="003374"/>
                </a:solidFill>
              </a:rPr>
              <a:t>Resumé</a:t>
            </a:r>
            <a:r>
              <a:rPr lang="en-US" sz="3600" b="1" dirty="0" smtClean="0">
                <a:solidFill>
                  <a:srgbClr val="003374"/>
                </a:solidFill>
              </a:rPr>
              <a:t>:</a:t>
            </a:r>
            <a:endParaRPr lang="ru-RU" sz="3600" b="1" dirty="0">
              <a:solidFill>
                <a:srgbClr val="003374"/>
              </a:solidFill>
            </a:endParaRPr>
          </a:p>
        </p:txBody>
      </p:sp>
      <p:sp>
        <p:nvSpPr>
          <p:cNvPr id="5" name="Прямоугольник 4"/>
          <p:cNvSpPr/>
          <p:nvPr/>
        </p:nvSpPr>
        <p:spPr>
          <a:xfrm>
            <a:off x="1250576" y="480271"/>
            <a:ext cx="7893424" cy="1815882"/>
          </a:xfrm>
          <a:prstGeom prst="rect">
            <a:avLst/>
          </a:prstGeom>
        </p:spPr>
        <p:txBody>
          <a:bodyPr wrap="square">
            <a:spAutoFit/>
          </a:bodyPr>
          <a:lstStyle/>
          <a:p>
            <a:pPr marL="342900" indent="-342900">
              <a:buFont typeface="Courier New" pitchFamily="49" charset="0"/>
              <a:buChar char="o"/>
            </a:pPr>
            <a:r>
              <a:rPr lang="fr-FR" sz="2800" dirty="0">
                <a:solidFill>
                  <a:srgbClr val="002060"/>
                </a:solidFill>
              </a:rPr>
              <a:t>Lors de l’application de plastique dans le tunnel, les capacités et l’universalité du tunnel sont très réduites car la fluidisation du produit est très limitée.</a:t>
            </a:r>
            <a:endParaRPr lang="ru-RU" sz="2800" dirty="0">
              <a:solidFill>
                <a:srgbClr val="002060"/>
              </a:solidFill>
            </a:endParaRPr>
          </a:p>
        </p:txBody>
      </p:sp>
      <p:sp>
        <p:nvSpPr>
          <p:cNvPr id="7" name="Прямоугольник 6"/>
          <p:cNvSpPr/>
          <p:nvPr/>
        </p:nvSpPr>
        <p:spPr>
          <a:xfrm>
            <a:off x="921846" y="2100992"/>
            <a:ext cx="8222154" cy="1815882"/>
          </a:xfrm>
          <a:prstGeom prst="rect">
            <a:avLst/>
          </a:prstGeom>
        </p:spPr>
        <p:txBody>
          <a:bodyPr wrap="square">
            <a:spAutoFit/>
          </a:bodyPr>
          <a:lstStyle/>
          <a:p>
            <a:pPr marL="342900" indent="-342900">
              <a:buFont typeface="Courier New" pitchFamily="49" charset="0"/>
              <a:buChar char="o"/>
            </a:pPr>
            <a:r>
              <a:rPr lang="fr-FR" sz="2800" dirty="0">
                <a:solidFill>
                  <a:srgbClr val="002060"/>
                </a:solidFill>
              </a:rPr>
              <a:t>Lorsque vous travaillez avec des produits humides/juteux ou très collants, dans le congélateur en utilisant </a:t>
            </a:r>
            <a:r>
              <a:rPr lang="fr-FR" sz="2800" dirty="0" smtClean="0">
                <a:solidFill>
                  <a:srgbClr val="002060"/>
                </a:solidFill>
              </a:rPr>
              <a:t>un tapis en plastique, </a:t>
            </a:r>
            <a:r>
              <a:rPr lang="fr-FR" sz="2800" dirty="0">
                <a:solidFill>
                  <a:srgbClr val="002060"/>
                </a:solidFill>
              </a:rPr>
              <a:t>il y a des </a:t>
            </a:r>
            <a:r>
              <a:rPr lang="fr-FR" sz="2800" dirty="0" smtClean="0">
                <a:solidFill>
                  <a:srgbClr val="002060"/>
                </a:solidFill>
              </a:rPr>
              <a:t>graves problèmes comme illustré précédemment</a:t>
            </a:r>
            <a:r>
              <a:rPr lang="fr-FR" sz="2800" dirty="0">
                <a:solidFill>
                  <a:srgbClr val="002060"/>
                </a:solidFill>
              </a:rPr>
              <a:t>.</a:t>
            </a:r>
            <a:endParaRPr lang="ru-RU" sz="2800" dirty="0">
              <a:solidFill>
                <a:srgbClr val="002060"/>
              </a:solidFill>
            </a:endParaRPr>
          </a:p>
        </p:txBody>
      </p:sp>
      <p:sp>
        <p:nvSpPr>
          <p:cNvPr id="8" name="Прямоугольник 7"/>
          <p:cNvSpPr/>
          <p:nvPr/>
        </p:nvSpPr>
        <p:spPr>
          <a:xfrm>
            <a:off x="921846" y="3761009"/>
            <a:ext cx="8222154" cy="3970318"/>
          </a:xfrm>
          <a:prstGeom prst="rect">
            <a:avLst/>
          </a:prstGeom>
        </p:spPr>
        <p:txBody>
          <a:bodyPr wrap="square">
            <a:spAutoFit/>
          </a:bodyPr>
          <a:lstStyle/>
          <a:p>
            <a:pPr marL="342900" indent="-342900">
              <a:buFont typeface="Courier New" pitchFamily="49" charset="0"/>
              <a:buChar char="o"/>
            </a:pPr>
            <a:r>
              <a:rPr lang="fr-FR" sz="2800" dirty="0">
                <a:solidFill>
                  <a:srgbClr val="002060"/>
                </a:solidFill>
              </a:rPr>
              <a:t>En installant une courroie en acier inoxydable sont évités tous les problèmes qui se produisent lors de l’utilisation d’une courroie en plastique, où les problèmes </a:t>
            </a:r>
            <a:r>
              <a:rPr lang="fr-FR" sz="2800" dirty="0" smtClean="0">
                <a:solidFill>
                  <a:srgbClr val="002060"/>
                </a:solidFill>
              </a:rPr>
              <a:t>de traiter avec </a:t>
            </a:r>
            <a:r>
              <a:rPr lang="fr-FR" sz="2800" dirty="0">
                <a:solidFill>
                  <a:srgbClr val="002060"/>
                </a:solidFill>
              </a:rPr>
              <a:t>des produits humides ou collants (difficile pour la congélation IQF) sont essayés </a:t>
            </a:r>
            <a:r>
              <a:rPr lang="fr-FR" sz="2800" dirty="0" smtClean="0">
                <a:solidFill>
                  <a:srgbClr val="002060"/>
                </a:solidFill>
              </a:rPr>
              <a:t>d’être </a:t>
            </a:r>
            <a:r>
              <a:rPr lang="fr-FR" sz="2800" dirty="0">
                <a:solidFill>
                  <a:srgbClr val="002060"/>
                </a:solidFill>
              </a:rPr>
              <a:t>résolus en ajoutant / installant des mécanismes supplémentaires (agitation ou simulation d’impulsions, etc.) avec un effet très discutable</a:t>
            </a:r>
            <a:r>
              <a:rPr lang="en-US" sz="2800" dirty="0" smtClean="0">
                <a:solidFill>
                  <a:srgbClr val="002060"/>
                </a:solidFill>
              </a:rPr>
              <a:t>.</a:t>
            </a:r>
            <a:endParaRPr lang="en-US" sz="2800" dirty="0">
              <a:solidFill>
                <a:srgbClr val="002060"/>
              </a:solidFill>
            </a:endParaRPr>
          </a:p>
        </p:txBody>
      </p:sp>
    </p:spTree>
    <p:extLst>
      <p:ext uri="{BB962C8B-B14F-4D97-AF65-F5344CB8AC3E}">
        <p14:creationId xmlns:p14="http://schemas.microsoft.com/office/powerpoint/2010/main" val="3154241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80000" b="-1580000"/>
          </a:stretch>
        </a:blipFill>
        <a:effectLst/>
      </p:bgPr>
    </p:bg>
    <p:spTree>
      <p:nvGrpSpPr>
        <p:cNvPr id="1" name=""/>
        <p:cNvGrpSpPr/>
        <p:nvPr/>
      </p:nvGrpSpPr>
      <p:grpSpPr>
        <a:xfrm>
          <a:off x="0" y="0"/>
          <a:ext cx="0" cy="0"/>
          <a:chOff x="0" y="0"/>
          <a:chExt cx="0" cy="0"/>
        </a:xfrm>
      </p:grpSpPr>
      <p:pic>
        <p:nvPicPr>
          <p:cNvPr id="26" name="Picture 2" descr="https://previews.123rf.com/images/fucsiya/fucsiya1805/fucsiya180500047/101452485-frozen-berries-top-view-raspberries-and-black-currant-.jpg"/>
          <p:cNvPicPr>
            <a:picLocks noChangeAspect="1" noChangeArrowheads="1"/>
          </p:cNvPicPr>
          <p:nvPr/>
        </p:nvPicPr>
        <p:blipFill rotWithShape="1">
          <a:blip r:embed="rId3">
            <a:extLst>
              <a:ext uri="{28A0092B-C50C-407E-A947-70E740481C1C}">
                <a14:useLocalDpi xmlns:a14="http://schemas.microsoft.com/office/drawing/2010/main" val="0"/>
              </a:ext>
            </a:extLst>
          </a:blip>
          <a:srcRect l="35295" t="33450" r="9426" b="50539"/>
          <a:stretch/>
        </p:blipFill>
        <p:spPr bwMode="auto">
          <a:xfrm rot="5400000">
            <a:off x="-2832191" y="2775233"/>
            <a:ext cx="6844937" cy="1320597"/>
          </a:xfrm>
          <a:prstGeom prst="rect">
            <a:avLst/>
          </a:prstGeom>
          <a:blipFill>
            <a:blip r:embed="rId4">
              <a:alphaModFix amt="22000"/>
            </a:blip>
            <a:stretch>
              <a:fillRect/>
            </a:stretch>
          </a:blipFill>
        </p:spPr>
      </p:pic>
      <p:sp>
        <p:nvSpPr>
          <p:cNvPr id="5" name="Прямоугольник 4"/>
          <p:cNvSpPr/>
          <p:nvPr/>
        </p:nvSpPr>
        <p:spPr>
          <a:xfrm>
            <a:off x="1250576" y="441077"/>
            <a:ext cx="7801984" cy="6124754"/>
          </a:xfrm>
          <a:prstGeom prst="rect">
            <a:avLst/>
          </a:prstGeom>
        </p:spPr>
        <p:txBody>
          <a:bodyPr wrap="square">
            <a:spAutoFit/>
          </a:bodyPr>
          <a:lstStyle/>
          <a:p>
            <a:pPr marL="342900" indent="-342900">
              <a:buFont typeface="Courier New" pitchFamily="49" charset="0"/>
              <a:buChar char="o"/>
            </a:pPr>
            <a:r>
              <a:rPr lang="fr-FR" sz="2800" dirty="0">
                <a:solidFill>
                  <a:srgbClr val="002060"/>
                </a:solidFill>
              </a:rPr>
              <a:t>La solution qui a été appliquée dans la tentative de créer un flux d’air pulsé (ce qu’on appelle PULSATOR) n’est toujours connectée qu’à la perte de la force aérienne. En raison de la vidange cyclique d’une partie de la quantité totale d’air dans la chambre, vous avez une perte de 10-15% de la puissance d’air, donc l’effet des "pulsations" est très discutable.</a:t>
            </a:r>
            <a:endParaRPr lang="ru-RU" sz="2800" dirty="0">
              <a:solidFill>
                <a:srgbClr val="002060"/>
              </a:solidFill>
            </a:endParaRPr>
          </a:p>
          <a:p>
            <a:pPr marL="342900" indent="-342900">
              <a:buFont typeface="Courier New" pitchFamily="49" charset="0"/>
              <a:buChar char="o"/>
            </a:pPr>
            <a:r>
              <a:rPr lang="fr-FR" sz="2800" dirty="0">
                <a:solidFill>
                  <a:srgbClr val="002060"/>
                </a:solidFill>
              </a:rPr>
              <a:t>Grâce aux régulateurs de fréquence intégrés pour chaque ventilateur/turbine individuellement, il est possible d’adapter parfaitement les conditions de fonctionnement (débit d’air, etc.) et de fluidifier chaque produit individuellement, sans aucune perte de puissance d’air.</a:t>
            </a:r>
            <a:endParaRPr lang="ru-RU" sz="2800" dirty="0">
              <a:solidFill>
                <a:srgbClr val="002060"/>
              </a:solidFill>
            </a:endParaRPr>
          </a:p>
        </p:txBody>
      </p:sp>
    </p:spTree>
    <p:extLst>
      <p:ext uri="{BB962C8B-B14F-4D97-AF65-F5344CB8AC3E}">
        <p14:creationId xmlns:p14="http://schemas.microsoft.com/office/powerpoint/2010/main" val="28917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7908" y="2429"/>
            <a:ext cx="7940584" cy="958909"/>
          </a:xfrm>
        </p:spPr>
        <p:txBody>
          <a:bodyPr>
            <a:normAutofit fontScale="90000"/>
          </a:bodyPr>
          <a:lstStyle/>
          <a:p>
            <a:pPr algn="ctr"/>
            <a:r>
              <a:rPr lang="fr-FR" sz="3600" b="1" dirty="0">
                <a:solidFill>
                  <a:schemeClr val="accent1">
                    <a:lumMod val="50000"/>
                  </a:schemeClr>
                </a:solidFill>
                <a:latin typeface="+mn-lt"/>
              </a:rPr>
              <a:t>Congélateurs </a:t>
            </a:r>
            <a:r>
              <a:rPr lang="fr-FR" sz="3600" b="1" dirty="0" smtClean="0">
                <a:solidFill>
                  <a:schemeClr val="accent1">
                    <a:lumMod val="50000"/>
                  </a:schemeClr>
                </a:solidFill>
                <a:latin typeface="+mn-lt"/>
              </a:rPr>
              <a:t>continus IQF</a:t>
            </a:r>
            <a:r>
              <a:rPr lang="ru-RU" sz="3600" b="1" dirty="0">
                <a:solidFill>
                  <a:schemeClr val="accent1">
                    <a:lumMod val="50000"/>
                  </a:schemeClr>
                </a:solidFill>
                <a:latin typeface="+mn-lt"/>
              </a:rPr>
              <a:t/>
            </a:r>
            <a:br>
              <a:rPr lang="ru-RU" sz="3600" b="1" dirty="0">
                <a:solidFill>
                  <a:schemeClr val="accent1">
                    <a:lumMod val="50000"/>
                  </a:schemeClr>
                </a:solidFill>
                <a:latin typeface="+mn-lt"/>
              </a:rPr>
            </a:br>
            <a:r>
              <a:rPr lang="fr-FR" sz="3600" b="1" dirty="0" smtClean="0">
                <a:solidFill>
                  <a:schemeClr val="accent1">
                    <a:lumMod val="50000"/>
                  </a:schemeClr>
                </a:solidFill>
                <a:latin typeface="+mn-lt"/>
              </a:rPr>
              <a:t>à </a:t>
            </a:r>
            <a:r>
              <a:rPr lang="fr-FR" sz="3600" b="1" dirty="0">
                <a:solidFill>
                  <a:schemeClr val="accent1">
                    <a:lumMod val="50000"/>
                  </a:schemeClr>
                </a:solidFill>
                <a:latin typeface="+mn-lt"/>
              </a:rPr>
              <a:t>lit </a:t>
            </a:r>
            <a:r>
              <a:rPr lang="fr-FR" sz="3600" b="1" dirty="0" smtClean="0">
                <a:solidFill>
                  <a:schemeClr val="accent1">
                    <a:lumMod val="50000"/>
                  </a:schemeClr>
                </a:solidFill>
                <a:latin typeface="+mn-lt"/>
              </a:rPr>
              <a:t>fluidisé</a:t>
            </a:r>
            <a:endParaRPr lang="ru-RU" sz="3600" b="1" dirty="0">
              <a:solidFill>
                <a:schemeClr val="accent1">
                  <a:lumMod val="50000"/>
                </a:schemeClr>
              </a:solidFill>
              <a:latin typeface="+mn-lt"/>
            </a:endParaRPr>
          </a:p>
        </p:txBody>
      </p:sp>
      <p:grpSp>
        <p:nvGrpSpPr>
          <p:cNvPr id="4" name="Group 92"/>
          <p:cNvGrpSpPr>
            <a:grpSpLocks/>
          </p:cNvGrpSpPr>
          <p:nvPr/>
        </p:nvGrpSpPr>
        <p:grpSpPr bwMode="auto">
          <a:xfrm>
            <a:off x="2262876" y="1516541"/>
            <a:ext cx="5553824" cy="547688"/>
            <a:chOff x="1422" y="1285"/>
            <a:chExt cx="3040" cy="345"/>
          </a:xfrm>
        </p:grpSpPr>
        <p:sp>
          <p:nvSpPr>
            <p:cNvPr id="5" name="AutoShape 3"/>
            <p:cNvSpPr>
              <a:spLocks noChangeArrowheads="1"/>
            </p:cNvSpPr>
            <p:nvPr/>
          </p:nvSpPr>
          <p:spPr bwMode="gray">
            <a:xfrm>
              <a:off x="1422" y="1296"/>
              <a:ext cx="3040" cy="334"/>
            </a:xfrm>
            <a:prstGeom prst="roundRect">
              <a:avLst>
                <a:gd name="adj" fmla="val 50000"/>
              </a:avLst>
            </a:prstGeom>
            <a:ln>
              <a:solidFill>
                <a:schemeClr val="accent5">
                  <a:lumMod val="50000"/>
                </a:schemeClr>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ru-RU" sz="2800">
                <a:solidFill>
                  <a:schemeClr val="accent1">
                    <a:lumMod val="50000"/>
                  </a:schemeClr>
                </a:solidFill>
              </a:endParaRPr>
            </a:p>
          </p:txBody>
        </p:sp>
        <p:sp>
          <p:nvSpPr>
            <p:cNvPr id="6" name="Text Box 4"/>
            <p:cNvSpPr txBox="1">
              <a:spLocks noChangeArrowheads="1"/>
            </p:cNvSpPr>
            <p:nvPr/>
          </p:nvSpPr>
          <p:spPr bwMode="gray">
            <a:xfrm>
              <a:off x="1616" y="1285"/>
              <a:ext cx="263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alpha val="50000"/>
                      </a:schemeClr>
                    </a:outerShdw>
                  </a:effectLst>
                </a14:hiddenEffects>
              </a:ext>
            </a:extLst>
          </p:spPr>
          <p:txBody>
            <a:bodyPr>
              <a:spAutoFit/>
            </a:bodyPr>
            <a:lstStyle/>
            <a:p>
              <a:r>
                <a:rPr lang="en-US" sz="2800" dirty="0">
                  <a:solidFill>
                    <a:schemeClr val="accent1">
                      <a:lumMod val="50000"/>
                    </a:schemeClr>
                  </a:solidFill>
                </a:rPr>
                <a:t>concept avec plateau vibrant</a:t>
              </a:r>
              <a:endParaRPr lang="en-US" sz="2800" dirty="0">
                <a:solidFill>
                  <a:schemeClr val="accent1">
                    <a:lumMod val="50000"/>
                  </a:schemeClr>
                </a:solidFill>
              </a:endParaRPr>
            </a:p>
          </p:txBody>
        </p:sp>
      </p:grpSp>
      <p:grpSp>
        <p:nvGrpSpPr>
          <p:cNvPr id="14" name="Group 93"/>
          <p:cNvGrpSpPr>
            <a:grpSpLocks/>
          </p:cNvGrpSpPr>
          <p:nvPr/>
        </p:nvGrpSpPr>
        <p:grpSpPr bwMode="auto">
          <a:xfrm>
            <a:off x="2262875" y="2294989"/>
            <a:ext cx="5553824" cy="536576"/>
            <a:chOff x="1422" y="1776"/>
            <a:chExt cx="3040" cy="338"/>
          </a:xfrm>
        </p:grpSpPr>
        <p:sp>
          <p:nvSpPr>
            <p:cNvPr id="15" name="AutoShape 13"/>
            <p:cNvSpPr>
              <a:spLocks noChangeArrowheads="1"/>
            </p:cNvSpPr>
            <p:nvPr/>
          </p:nvSpPr>
          <p:spPr bwMode="gray">
            <a:xfrm>
              <a:off x="1422" y="1776"/>
              <a:ext cx="3040" cy="334"/>
            </a:xfrm>
            <a:prstGeom prst="roundRect">
              <a:avLst>
                <a:gd name="adj" fmla="val 50000"/>
              </a:avLst>
            </a:prstGeom>
            <a:ln>
              <a:solidFill>
                <a:schemeClr val="accent5">
                  <a:lumMod val="50000"/>
                </a:schemeClr>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ru-RU" sz="2800">
                <a:solidFill>
                  <a:schemeClr val="accent1">
                    <a:lumMod val="50000"/>
                  </a:schemeClr>
                </a:solidFill>
              </a:endParaRPr>
            </a:p>
          </p:txBody>
        </p:sp>
        <p:sp>
          <p:nvSpPr>
            <p:cNvPr id="16" name="Text Box 21"/>
            <p:cNvSpPr txBox="1">
              <a:spLocks noChangeArrowheads="1"/>
            </p:cNvSpPr>
            <p:nvPr/>
          </p:nvSpPr>
          <p:spPr bwMode="gray">
            <a:xfrm>
              <a:off x="1652" y="1784"/>
              <a:ext cx="263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alpha val="50000"/>
                      </a:schemeClr>
                    </a:outerShdw>
                  </a:effectLst>
                </a14:hiddenEffects>
              </a:ext>
            </a:extLst>
          </p:spPr>
          <p:txBody>
            <a:bodyPr>
              <a:spAutoFit/>
            </a:bodyPr>
            <a:lstStyle/>
            <a:p>
              <a:r>
                <a:rPr lang="fr-FR" sz="2800" dirty="0">
                  <a:solidFill>
                    <a:schemeClr val="accent1">
                      <a:lumMod val="50000"/>
                    </a:schemeClr>
                  </a:solidFill>
                </a:rPr>
                <a:t>concept avec </a:t>
              </a:r>
              <a:r>
                <a:rPr lang="fr-FR" sz="2800" dirty="0" smtClean="0">
                  <a:solidFill>
                    <a:schemeClr val="accent1">
                      <a:lumMod val="50000"/>
                    </a:schemeClr>
                  </a:solidFill>
                </a:rPr>
                <a:t>Tapis en </a:t>
              </a:r>
              <a:r>
                <a:rPr lang="fr-FR" sz="2800" dirty="0">
                  <a:solidFill>
                    <a:schemeClr val="accent1">
                      <a:lumMod val="50000"/>
                    </a:schemeClr>
                  </a:solidFill>
                </a:rPr>
                <a:t>plastique</a:t>
              </a:r>
              <a:endParaRPr lang="en-US" sz="2800" dirty="0">
                <a:solidFill>
                  <a:schemeClr val="accent1">
                    <a:lumMod val="50000"/>
                  </a:schemeClr>
                </a:solidFill>
              </a:endParaRPr>
            </a:p>
          </p:txBody>
        </p:sp>
      </p:grpSp>
      <p:grpSp>
        <p:nvGrpSpPr>
          <p:cNvPr id="24" name="Group 94"/>
          <p:cNvGrpSpPr>
            <a:grpSpLocks/>
          </p:cNvGrpSpPr>
          <p:nvPr/>
        </p:nvGrpSpPr>
        <p:grpSpPr bwMode="auto">
          <a:xfrm>
            <a:off x="2133166" y="3068823"/>
            <a:ext cx="5683535" cy="531812"/>
            <a:chOff x="1351" y="2247"/>
            <a:chExt cx="3111" cy="335"/>
          </a:xfrm>
        </p:grpSpPr>
        <p:sp>
          <p:nvSpPr>
            <p:cNvPr id="25" name="AutoShape 23"/>
            <p:cNvSpPr>
              <a:spLocks noChangeArrowheads="1"/>
            </p:cNvSpPr>
            <p:nvPr/>
          </p:nvSpPr>
          <p:spPr bwMode="gray">
            <a:xfrm>
              <a:off x="1422" y="2247"/>
              <a:ext cx="3040" cy="334"/>
            </a:xfrm>
            <a:prstGeom prst="roundRect">
              <a:avLst>
                <a:gd name="adj" fmla="val 50000"/>
              </a:avLst>
            </a:prstGeom>
            <a:ln>
              <a:solidFill>
                <a:srgbClr val="213969"/>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ru-RU" sz="2800">
                <a:solidFill>
                  <a:schemeClr val="accent1">
                    <a:lumMod val="50000"/>
                  </a:schemeClr>
                </a:solidFill>
              </a:endParaRPr>
            </a:p>
          </p:txBody>
        </p:sp>
        <p:sp>
          <p:nvSpPr>
            <p:cNvPr id="26" name="Text Box 31"/>
            <p:cNvSpPr txBox="1">
              <a:spLocks noChangeArrowheads="1"/>
            </p:cNvSpPr>
            <p:nvPr/>
          </p:nvSpPr>
          <p:spPr bwMode="gray">
            <a:xfrm>
              <a:off x="1655" y="2252"/>
              <a:ext cx="263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alpha val="50000"/>
                      </a:schemeClr>
                    </a:outerShdw>
                  </a:effectLst>
                </a14:hiddenEffects>
              </a:ext>
            </a:extLst>
          </p:spPr>
          <p:txBody>
            <a:bodyPr>
              <a:spAutoFit/>
            </a:bodyPr>
            <a:lstStyle/>
            <a:p>
              <a:r>
                <a:rPr lang="fr-FR" sz="2800" dirty="0">
                  <a:solidFill>
                    <a:schemeClr val="accent1">
                      <a:lumMod val="50000"/>
                    </a:schemeClr>
                  </a:solidFill>
                </a:rPr>
                <a:t>concept avec Tapis en </a:t>
              </a:r>
              <a:r>
                <a:rPr lang="fr-FR" sz="2800" dirty="0" smtClean="0">
                  <a:solidFill>
                    <a:schemeClr val="accent1">
                      <a:lumMod val="50000"/>
                    </a:schemeClr>
                  </a:solidFill>
                </a:rPr>
                <a:t>métal</a:t>
              </a:r>
              <a:endParaRPr lang="en-US" sz="2800" dirty="0">
                <a:solidFill>
                  <a:schemeClr val="accent1">
                    <a:lumMod val="50000"/>
                  </a:schemeClr>
                </a:solidFill>
              </a:endParaRPr>
            </a:p>
          </p:txBody>
        </p:sp>
        <p:pic>
          <p:nvPicPr>
            <p:cNvPr id="34" name="Picture 7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1" y="2296"/>
              <a:ext cx="174" cy="17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Прямоугольник 2"/>
          <p:cNvSpPr/>
          <p:nvPr/>
        </p:nvSpPr>
        <p:spPr>
          <a:xfrm>
            <a:off x="1250576" y="813820"/>
            <a:ext cx="7227219" cy="523220"/>
          </a:xfrm>
          <a:prstGeom prst="rect">
            <a:avLst/>
          </a:prstGeom>
        </p:spPr>
        <p:txBody>
          <a:bodyPr wrap="square">
            <a:spAutoFit/>
          </a:bodyPr>
          <a:lstStyle/>
          <a:p>
            <a:pPr algn="ctr"/>
            <a:r>
              <a:rPr lang="fr-FR" sz="2800" dirty="0">
                <a:solidFill>
                  <a:schemeClr val="accent1">
                    <a:lumMod val="50000"/>
                  </a:schemeClr>
                </a:solidFill>
              </a:rPr>
              <a:t>Sur le marché existe 3 concepts principaux </a:t>
            </a:r>
            <a:r>
              <a:rPr lang="en-US" sz="2800" dirty="0" smtClean="0">
                <a:solidFill>
                  <a:schemeClr val="accent1">
                    <a:lumMod val="50000"/>
                  </a:schemeClr>
                </a:solidFill>
              </a:rPr>
              <a:t>:</a:t>
            </a:r>
            <a:endParaRPr lang="uk-UA" sz="2800" dirty="0">
              <a:solidFill>
                <a:schemeClr val="accent1">
                  <a:lumMod val="50000"/>
                </a:schemeClr>
              </a:solidFill>
            </a:endParaRPr>
          </a:p>
        </p:txBody>
      </p:sp>
      <p:pic>
        <p:nvPicPr>
          <p:cNvPr id="2050" name="Picture 2" descr="https://encrypted-tbn0.gstatic.com/images?q=tbn%3AANd9GcSDC6sdBNU5QsIPy8zxxjie1r3uEyzdVwgNC3Jg1R7xSF8tufW3&amp;usqp=C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340" y="3980465"/>
            <a:ext cx="4442551" cy="2487829"/>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990922" y="1498394"/>
            <a:ext cx="642994" cy="642994"/>
          </a:xfrm>
          <a:prstGeom prst="rect">
            <a:avLst/>
          </a:prstGeom>
          <a:noFill/>
        </p:spPr>
      </p:pic>
      <p:pic>
        <p:nvPicPr>
          <p:cNvPr id="36" name="Рисунок 35"/>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974304" y="2266718"/>
            <a:ext cx="642994" cy="642994"/>
          </a:xfrm>
          <a:prstGeom prst="rect">
            <a:avLst/>
          </a:prstGeom>
          <a:noFill/>
        </p:spPr>
      </p:pic>
      <p:pic>
        <p:nvPicPr>
          <p:cNvPr id="37" name="Рисунок 36"/>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996116" y="3012438"/>
            <a:ext cx="642994" cy="642994"/>
          </a:xfrm>
          <a:prstGeom prst="rect">
            <a:avLst/>
          </a:prstGeom>
          <a:noFill/>
        </p:spPr>
      </p:pic>
      <p:pic>
        <p:nvPicPr>
          <p:cNvPr id="38" name="Рисунок 37"/>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336262" y="3012438"/>
            <a:ext cx="642994" cy="642994"/>
          </a:xfrm>
          <a:prstGeom prst="rect">
            <a:avLst/>
          </a:prstGeom>
          <a:noFill/>
        </p:spPr>
      </p:pic>
      <p:pic>
        <p:nvPicPr>
          <p:cNvPr id="39" name="Рисунок 38"/>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336262" y="2223974"/>
            <a:ext cx="642994" cy="642994"/>
          </a:xfrm>
          <a:prstGeom prst="rect">
            <a:avLst/>
          </a:prstGeom>
          <a:noFill/>
        </p:spPr>
      </p:pic>
      <p:pic>
        <p:nvPicPr>
          <p:cNvPr id="40" name="Рисунок 39"/>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336262" y="1495941"/>
            <a:ext cx="642994" cy="642994"/>
          </a:xfrm>
          <a:prstGeom prst="rect">
            <a:avLst/>
          </a:prstGeom>
          <a:noFill/>
        </p:spPr>
      </p:pic>
      <p:pic>
        <p:nvPicPr>
          <p:cNvPr id="42" name="Picture 2" descr="https://previews.123rf.com/images/fucsiya/fucsiya1805/fucsiya180500047/101452485-frozen-berries-top-view-raspberries-and-black-currant-.jpg"/>
          <p:cNvPicPr>
            <a:picLocks noChangeAspect="1" noChangeArrowheads="1"/>
          </p:cNvPicPr>
          <p:nvPr/>
        </p:nvPicPr>
        <p:blipFill rotWithShape="1">
          <a:blip r:embed="rId5">
            <a:extLst>
              <a:ext uri="{28A0092B-C50C-407E-A947-70E740481C1C}">
                <a14:useLocalDpi xmlns:a14="http://schemas.microsoft.com/office/drawing/2010/main" val="0"/>
              </a:ext>
            </a:extLst>
          </a:blip>
          <a:srcRect l="35295" t="33450" r="9426" b="50539"/>
          <a:stretch/>
        </p:blipFill>
        <p:spPr bwMode="auto">
          <a:xfrm rot="5400000">
            <a:off x="-2832192" y="2775233"/>
            <a:ext cx="6844937" cy="1320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546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80000" b="-1580000"/>
          </a:stretch>
        </a:blipFill>
        <a:effectLst/>
      </p:bgPr>
    </p:bg>
    <p:spTree>
      <p:nvGrpSpPr>
        <p:cNvPr id="1" name=""/>
        <p:cNvGrpSpPr/>
        <p:nvPr/>
      </p:nvGrpSpPr>
      <p:grpSpPr>
        <a:xfrm>
          <a:off x="0" y="0"/>
          <a:ext cx="0" cy="0"/>
          <a:chOff x="0" y="0"/>
          <a:chExt cx="0" cy="0"/>
        </a:xfrm>
      </p:grpSpPr>
      <p:pic>
        <p:nvPicPr>
          <p:cNvPr id="26" name="Picture 2" descr="https://previews.123rf.com/images/fucsiya/fucsiya1805/fucsiya180500047/101452485-frozen-berries-top-view-raspberries-and-black-currant-.jpg"/>
          <p:cNvPicPr>
            <a:picLocks noChangeAspect="1" noChangeArrowheads="1"/>
          </p:cNvPicPr>
          <p:nvPr/>
        </p:nvPicPr>
        <p:blipFill rotWithShape="1">
          <a:blip r:embed="rId3">
            <a:extLst>
              <a:ext uri="{28A0092B-C50C-407E-A947-70E740481C1C}">
                <a14:useLocalDpi xmlns:a14="http://schemas.microsoft.com/office/drawing/2010/main" val="0"/>
              </a:ext>
            </a:extLst>
          </a:blip>
          <a:srcRect l="35295" t="33450" r="9426" b="50539"/>
          <a:stretch/>
        </p:blipFill>
        <p:spPr bwMode="auto">
          <a:xfrm rot="5400000">
            <a:off x="-2832191" y="2775233"/>
            <a:ext cx="6844937" cy="1320597"/>
          </a:xfrm>
          <a:prstGeom prst="rect">
            <a:avLst/>
          </a:prstGeom>
          <a:blipFill>
            <a:blip r:embed="rId4">
              <a:alphaModFix amt="22000"/>
            </a:blip>
            <a:stretch>
              <a:fillRect/>
            </a:stretch>
          </a:blipFill>
        </p:spPr>
      </p:pic>
      <p:sp>
        <p:nvSpPr>
          <p:cNvPr id="5" name="Прямоугольник 4"/>
          <p:cNvSpPr/>
          <p:nvPr/>
        </p:nvSpPr>
        <p:spPr>
          <a:xfrm>
            <a:off x="1250576" y="75313"/>
            <a:ext cx="7893424" cy="4401205"/>
          </a:xfrm>
          <a:prstGeom prst="rect">
            <a:avLst/>
          </a:prstGeom>
        </p:spPr>
        <p:txBody>
          <a:bodyPr wrap="square">
            <a:spAutoFit/>
          </a:bodyPr>
          <a:lstStyle/>
          <a:p>
            <a:pPr marL="342900" indent="-342900">
              <a:buFont typeface="Courier New" pitchFamily="49" charset="0"/>
              <a:buChar char="o"/>
            </a:pPr>
            <a:r>
              <a:rPr lang="fr-FR" sz="2800" dirty="0">
                <a:solidFill>
                  <a:srgbClr val="002060"/>
                </a:solidFill>
              </a:rPr>
              <a:t>La fluidisation contrôlée et personnalisée garantit des produits IQF de qualité supérieure, comme le confirment de nombreux tunnels installés (en particulier lorsque vous travaillez avec des produits humides et collants).</a:t>
            </a:r>
          </a:p>
          <a:p>
            <a:pPr marL="342900" indent="-342900">
              <a:buFont typeface="Courier New" pitchFamily="49" charset="0"/>
              <a:buChar char="o"/>
            </a:pPr>
            <a:r>
              <a:rPr lang="fr-FR" sz="2800" dirty="0" smtClean="0">
                <a:solidFill>
                  <a:srgbClr val="002060"/>
                </a:solidFill>
              </a:rPr>
              <a:t>Comme </a:t>
            </a:r>
            <a:r>
              <a:rPr lang="fr-FR" sz="2800" dirty="0">
                <a:solidFill>
                  <a:srgbClr val="002060"/>
                </a:solidFill>
              </a:rPr>
              <a:t>l’une des exigences les plus importantes de notre industrie est l’hygiène et le nettoyage facile du tunnel, toutes les pièces de la machine sont facilement accessibles, ce qui garantit le respect de toutes les normes sanitaires.</a:t>
            </a:r>
            <a:endParaRPr lang="en-US" sz="2800" dirty="0">
              <a:solidFill>
                <a:srgbClr val="002060"/>
              </a:solidFill>
            </a:endParaRPr>
          </a:p>
        </p:txBody>
      </p:sp>
      <p:sp>
        <p:nvSpPr>
          <p:cNvPr id="2" name="Прямоугольник 1"/>
          <p:cNvSpPr/>
          <p:nvPr/>
        </p:nvSpPr>
        <p:spPr>
          <a:xfrm>
            <a:off x="1489166" y="4498604"/>
            <a:ext cx="7654834" cy="2246769"/>
          </a:xfrm>
          <a:prstGeom prst="rect">
            <a:avLst/>
          </a:prstGeom>
        </p:spPr>
        <p:txBody>
          <a:bodyPr wrap="square">
            <a:spAutoFit/>
          </a:bodyPr>
          <a:lstStyle/>
          <a:p>
            <a:r>
              <a:rPr lang="fr-FR" sz="2800" dirty="0">
                <a:solidFill>
                  <a:srgbClr val="002060"/>
                </a:solidFill>
              </a:rPr>
              <a:t>L’important est également la possibilité d’installer un système CIP (</a:t>
            </a:r>
            <a:r>
              <a:rPr lang="fr-FR" sz="2800" dirty="0" err="1">
                <a:solidFill>
                  <a:srgbClr val="002060"/>
                </a:solidFill>
              </a:rPr>
              <a:t>Cleaning</a:t>
            </a:r>
            <a:r>
              <a:rPr lang="fr-FR" sz="2800" dirty="0">
                <a:solidFill>
                  <a:srgbClr val="002060"/>
                </a:solidFill>
              </a:rPr>
              <a:t> In Place), qui peut en outre faciliter le nettoyage de qualité et le lavage en tunnel, ce qui est particulièrement important lors du changement de type de produit.</a:t>
            </a:r>
            <a:endParaRPr lang="ru-RU" sz="2800" dirty="0">
              <a:solidFill>
                <a:srgbClr val="002060"/>
              </a:solidFill>
            </a:endParaRPr>
          </a:p>
        </p:txBody>
      </p:sp>
    </p:spTree>
    <p:extLst>
      <p:ext uri="{BB962C8B-B14F-4D97-AF65-F5344CB8AC3E}">
        <p14:creationId xmlns:p14="http://schemas.microsoft.com/office/powerpoint/2010/main" val="2582742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80000" b="-1580000"/>
          </a:stretch>
        </a:blipFill>
        <a:effectLst/>
      </p:bgPr>
    </p:bg>
    <p:spTree>
      <p:nvGrpSpPr>
        <p:cNvPr id="1" name=""/>
        <p:cNvGrpSpPr/>
        <p:nvPr/>
      </p:nvGrpSpPr>
      <p:grpSpPr>
        <a:xfrm>
          <a:off x="0" y="0"/>
          <a:ext cx="0" cy="0"/>
          <a:chOff x="0" y="0"/>
          <a:chExt cx="0" cy="0"/>
        </a:xfrm>
      </p:grpSpPr>
      <p:pic>
        <p:nvPicPr>
          <p:cNvPr id="26" name="Picture 2" descr="https://previews.123rf.com/images/fucsiya/fucsiya1805/fucsiya180500047/101452485-frozen-berries-top-view-raspberries-and-black-currant-.jpg"/>
          <p:cNvPicPr>
            <a:picLocks noChangeAspect="1" noChangeArrowheads="1"/>
          </p:cNvPicPr>
          <p:nvPr/>
        </p:nvPicPr>
        <p:blipFill rotWithShape="1">
          <a:blip r:embed="rId3">
            <a:extLst>
              <a:ext uri="{28A0092B-C50C-407E-A947-70E740481C1C}">
                <a14:useLocalDpi xmlns:a14="http://schemas.microsoft.com/office/drawing/2010/main" val="0"/>
              </a:ext>
            </a:extLst>
          </a:blip>
          <a:srcRect l="35295" t="33450" r="9426" b="50539"/>
          <a:stretch/>
        </p:blipFill>
        <p:spPr bwMode="auto">
          <a:xfrm rot="5400000">
            <a:off x="-2832191" y="2775233"/>
            <a:ext cx="6844937" cy="1320597"/>
          </a:xfrm>
          <a:prstGeom prst="rect">
            <a:avLst/>
          </a:prstGeom>
          <a:blipFill>
            <a:blip r:embed="rId4">
              <a:alphaModFix amt="22000"/>
            </a:blip>
            <a:stretch>
              <a:fillRect/>
            </a:stretch>
          </a:blipFill>
        </p:spPr>
      </p:pic>
      <p:grpSp>
        <p:nvGrpSpPr>
          <p:cNvPr id="7" name="Group 94"/>
          <p:cNvGrpSpPr>
            <a:grpSpLocks/>
          </p:cNvGrpSpPr>
          <p:nvPr/>
        </p:nvGrpSpPr>
        <p:grpSpPr bwMode="auto">
          <a:xfrm>
            <a:off x="2202009" y="67898"/>
            <a:ext cx="6159239" cy="646340"/>
            <a:chOff x="1351" y="2208"/>
            <a:chExt cx="3214" cy="377"/>
          </a:xfrm>
        </p:grpSpPr>
        <p:sp>
          <p:nvSpPr>
            <p:cNvPr id="8" name="AutoShape 23"/>
            <p:cNvSpPr>
              <a:spLocks noChangeArrowheads="1"/>
            </p:cNvSpPr>
            <p:nvPr/>
          </p:nvSpPr>
          <p:spPr bwMode="gray">
            <a:xfrm>
              <a:off x="1422" y="2247"/>
              <a:ext cx="3040" cy="334"/>
            </a:xfrm>
            <a:prstGeom prst="roundRect">
              <a:avLst>
                <a:gd name="adj" fmla="val 50000"/>
              </a:avLst>
            </a:prstGeom>
            <a:ln>
              <a:solidFill>
                <a:srgbClr val="213969"/>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ru-RU" sz="2800">
                <a:solidFill>
                  <a:schemeClr val="accent1">
                    <a:lumMod val="50000"/>
                  </a:schemeClr>
                </a:solidFill>
              </a:endParaRPr>
            </a:p>
          </p:txBody>
        </p:sp>
        <p:sp>
          <p:nvSpPr>
            <p:cNvPr id="9" name="Text Box 31"/>
            <p:cNvSpPr txBox="1">
              <a:spLocks noChangeArrowheads="1"/>
            </p:cNvSpPr>
            <p:nvPr/>
          </p:nvSpPr>
          <p:spPr bwMode="gray">
            <a:xfrm>
              <a:off x="1520" y="2208"/>
              <a:ext cx="3045"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alpha val="50000"/>
                      </a:schemeClr>
                    </a:outerShdw>
                  </a:effectLst>
                </a14:hiddenEffects>
              </a:ext>
            </a:extLst>
          </p:spPr>
          <p:txBody>
            <a:bodyPr wrap="square">
              <a:spAutoFit/>
            </a:bodyPr>
            <a:lstStyle/>
            <a:p>
              <a:r>
                <a:rPr lang="en-US" sz="3600" dirty="0">
                  <a:solidFill>
                    <a:schemeClr val="accent1">
                      <a:lumMod val="50000"/>
                    </a:schemeClr>
                  </a:solidFill>
                </a:rPr>
                <a:t>concept </a:t>
              </a:r>
              <a:r>
                <a:rPr lang="en-US" sz="3600" dirty="0" smtClean="0">
                  <a:solidFill>
                    <a:schemeClr val="accent1">
                      <a:lumMod val="50000"/>
                    </a:schemeClr>
                  </a:solidFill>
                </a:rPr>
                <a:t>avec </a:t>
              </a:r>
              <a:r>
                <a:rPr lang="en-US" sz="3600" dirty="0" err="1" smtClean="0">
                  <a:solidFill>
                    <a:schemeClr val="accent1">
                      <a:lumMod val="50000"/>
                    </a:schemeClr>
                  </a:solidFill>
                </a:rPr>
                <a:t>Tapis</a:t>
              </a:r>
              <a:r>
                <a:rPr lang="en-US" sz="3600" dirty="0" smtClean="0">
                  <a:solidFill>
                    <a:schemeClr val="accent1">
                      <a:lumMod val="50000"/>
                    </a:schemeClr>
                  </a:solidFill>
                </a:rPr>
                <a:t> </a:t>
              </a:r>
              <a:r>
                <a:rPr lang="en-US" sz="3600" dirty="0" err="1" smtClean="0">
                  <a:solidFill>
                    <a:schemeClr val="accent1">
                      <a:lumMod val="50000"/>
                    </a:schemeClr>
                  </a:solidFill>
                </a:rPr>
                <a:t>métallique</a:t>
              </a:r>
              <a:endParaRPr lang="ru-RU" sz="3600" dirty="0">
                <a:solidFill>
                  <a:schemeClr val="accent1">
                    <a:lumMod val="50000"/>
                  </a:schemeClr>
                </a:solidFill>
              </a:endParaRPr>
            </a:p>
          </p:txBody>
        </p:sp>
        <p:pic>
          <p:nvPicPr>
            <p:cNvPr id="10" name="Picture 75"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1" y="2296"/>
              <a:ext cx="174" cy="17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Рисунок 10"/>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376715" y="44273"/>
            <a:ext cx="814980" cy="814980"/>
          </a:xfrm>
          <a:prstGeom prst="rect">
            <a:avLst/>
          </a:prstGeom>
          <a:noFill/>
        </p:spPr>
      </p:pic>
      <p:pic>
        <p:nvPicPr>
          <p:cNvPr id="13" name="Рисунок 12"/>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419989" y="44273"/>
            <a:ext cx="814980" cy="814980"/>
          </a:xfrm>
          <a:prstGeom prst="rect">
            <a:avLst/>
          </a:prstGeom>
          <a:noFill/>
        </p:spPr>
      </p:pic>
      <p:pic>
        <p:nvPicPr>
          <p:cNvPr id="14" name="Picture 50"/>
          <p:cNvPicPr/>
          <p:nvPr/>
        </p:nvPicPr>
        <p:blipFill>
          <a:blip r:embed="rId7">
            <a:extLst>
              <a:ext uri="{28A0092B-C50C-407E-A947-70E740481C1C}">
                <a14:useLocalDpi xmlns:a14="http://schemas.microsoft.com/office/drawing/2010/main" val="0"/>
              </a:ext>
            </a:extLst>
          </a:blip>
          <a:srcRect/>
          <a:stretch>
            <a:fillRect/>
          </a:stretch>
        </p:blipFill>
        <p:spPr bwMode="auto">
          <a:xfrm>
            <a:off x="1476105" y="890800"/>
            <a:ext cx="3500844" cy="2804682"/>
          </a:xfrm>
          <a:prstGeom prst="rect">
            <a:avLst/>
          </a:prstGeom>
          <a:noFill/>
          <a:ln w="9525" cmpd="sng">
            <a:solidFill>
              <a:srgbClr val="7E4884"/>
            </a:solidFill>
            <a:miter lim="800000"/>
            <a:headEnd/>
            <a:tailEnd/>
          </a:ln>
          <a:extLst>
            <a:ext uri="{909E8E84-426E-40DD-AFC4-6F175D3DCCD1}">
              <a14:hiddenFill xmlns:a14="http://schemas.microsoft.com/office/drawing/2010/main">
                <a:solidFill>
                  <a:srgbClr val="FFFFFF"/>
                </a:solidFill>
              </a14:hiddenFill>
            </a:ext>
          </a:extLst>
        </p:spPr>
      </p:pic>
      <p:pic>
        <p:nvPicPr>
          <p:cNvPr id="15" name="Immagine 33"/>
          <p:cNvPicPr/>
          <p:nvPr/>
        </p:nvPicPr>
        <p:blipFill>
          <a:blip r:embed="rId8" cstate="print">
            <a:extLst>
              <a:ext uri="{28A0092B-C50C-407E-A947-70E740481C1C}">
                <a14:useLocalDpi xmlns:a14="http://schemas.microsoft.com/office/drawing/2010/main" val="0"/>
              </a:ext>
            </a:extLst>
          </a:blip>
          <a:stretch>
            <a:fillRect/>
          </a:stretch>
        </p:blipFill>
        <p:spPr>
          <a:xfrm>
            <a:off x="5084910" y="873252"/>
            <a:ext cx="3797834" cy="2822230"/>
          </a:xfrm>
          <a:prstGeom prst="rect">
            <a:avLst/>
          </a:prstGeom>
          <a:ln cmpd="sng">
            <a:solidFill>
              <a:srgbClr val="7E4884"/>
            </a:solidFill>
          </a:ln>
        </p:spPr>
      </p:pic>
      <p:pic>
        <p:nvPicPr>
          <p:cNvPr id="16" name="Immagine 32"/>
          <p:cNvPicPr/>
          <p:nvPr/>
        </p:nvPicPr>
        <p:blipFill>
          <a:blip r:embed="rId9" cstate="print">
            <a:extLst>
              <a:ext uri="{28A0092B-C50C-407E-A947-70E740481C1C}">
                <a14:useLocalDpi xmlns:a14="http://schemas.microsoft.com/office/drawing/2010/main" val="0"/>
              </a:ext>
            </a:extLst>
          </a:blip>
          <a:stretch>
            <a:fillRect/>
          </a:stretch>
        </p:blipFill>
        <p:spPr>
          <a:xfrm>
            <a:off x="1476104" y="3816143"/>
            <a:ext cx="3500845" cy="2931594"/>
          </a:xfrm>
          <a:prstGeom prst="rect">
            <a:avLst/>
          </a:prstGeom>
          <a:ln>
            <a:solidFill>
              <a:srgbClr val="7E4884"/>
            </a:solidFill>
          </a:ln>
        </p:spPr>
      </p:pic>
      <p:pic>
        <p:nvPicPr>
          <p:cNvPr id="17" name="Immagine 34"/>
          <p:cNvPicPr/>
          <p:nvPr/>
        </p:nvPicPr>
        <p:blipFill>
          <a:blip r:embed="rId10" cstate="print">
            <a:extLst>
              <a:ext uri="{28A0092B-C50C-407E-A947-70E740481C1C}">
                <a14:useLocalDpi xmlns:a14="http://schemas.microsoft.com/office/drawing/2010/main" val="0"/>
              </a:ext>
            </a:extLst>
          </a:blip>
          <a:stretch>
            <a:fillRect/>
          </a:stretch>
        </p:blipFill>
        <p:spPr>
          <a:xfrm>
            <a:off x="5098954" y="3816143"/>
            <a:ext cx="3783789" cy="2931594"/>
          </a:xfrm>
          <a:prstGeom prst="rect">
            <a:avLst/>
          </a:prstGeom>
          <a:ln>
            <a:solidFill>
              <a:srgbClr val="7E4884"/>
            </a:solidFill>
          </a:ln>
        </p:spPr>
      </p:pic>
    </p:spTree>
    <p:extLst>
      <p:ext uri="{BB962C8B-B14F-4D97-AF65-F5344CB8AC3E}">
        <p14:creationId xmlns:p14="http://schemas.microsoft.com/office/powerpoint/2010/main" val="1038086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80000" b="-1580000"/>
          </a:stretch>
        </a:blipFill>
        <a:effectLst/>
      </p:bgPr>
    </p:bg>
    <p:spTree>
      <p:nvGrpSpPr>
        <p:cNvPr id="1" name=""/>
        <p:cNvGrpSpPr/>
        <p:nvPr/>
      </p:nvGrpSpPr>
      <p:grpSpPr>
        <a:xfrm>
          <a:off x="0" y="0"/>
          <a:ext cx="0" cy="0"/>
          <a:chOff x="0" y="0"/>
          <a:chExt cx="0" cy="0"/>
        </a:xfrm>
      </p:grpSpPr>
      <p:pic>
        <p:nvPicPr>
          <p:cNvPr id="26" name="Picture 2" descr="https://previews.123rf.com/images/fucsiya/fucsiya1805/fucsiya180500047/101452485-frozen-berries-top-view-raspberries-and-black-currant-.jpg"/>
          <p:cNvPicPr>
            <a:picLocks noChangeAspect="1" noChangeArrowheads="1"/>
          </p:cNvPicPr>
          <p:nvPr/>
        </p:nvPicPr>
        <p:blipFill rotWithShape="1">
          <a:blip r:embed="rId5">
            <a:extLst>
              <a:ext uri="{28A0092B-C50C-407E-A947-70E740481C1C}">
                <a14:useLocalDpi xmlns:a14="http://schemas.microsoft.com/office/drawing/2010/main" val="0"/>
              </a:ext>
            </a:extLst>
          </a:blip>
          <a:srcRect l="35295" t="33450" r="9426" b="50539"/>
          <a:stretch/>
        </p:blipFill>
        <p:spPr bwMode="auto">
          <a:xfrm rot="5400000">
            <a:off x="-2832191" y="2775233"/>
            <a:ext cx="6844937" cy="1320597"/>
          </a:xfrm>
          <a:prstGeom prst="rect">
            <a:avLst/>
          </a:prstGeom>
          <a:blipFill>
            <a:blip r:embed="rId6">
              <a:alphaModFix amt="22000"/>
            </a:blip>
            <a:stretch>
              <a:fillRect/>
            </a:stretch>
          </a:blipFill>
        </p:spPr>
      </p:pic>
      <p:grpSp>
        <p:nvGrpSpPr>
          <p:cNvPr id="7" name="Group 94"/>
          <p:cNvGrpSpPr>
            <a:grpSpLocks/>
          </p:cNvGrpSpPr>
          <p:nvPr/>
        </p:nvGrpSpPr>
        <p:grpSpPr bwMode="auto">
          <a:xfrm>
            <a:off x="2019127" y="71327"/>
            <a:ext cx="6366209" cy="646340"/>
            <a:chOff x="1351" y="2210"/>
            <a:chExt cx="3322" cy="377"/>
          </a:xfrm>
        </p:grpSpPr>
        <p:sp>
          <p:nvSpPr>
            <p:cNvPr id="8" name="AutoShape 23"/>
            <p:cNvSpPr>
              <a:spLocks noChangeArrowheads="1"/>
            </p:cNvSpPr>
            <p:nvPr/>
          </p:nvSpPr>
          <p:spPr bwMode="gray">
            <a:xfrm>
              <a:off x="1422" y="2247"/>
              <a:ext cx="3040" cy="334"/>
            </a:xfrm>
            <a:prstGeom prst="roundRect">
              <a:avLst>
                <a:gd name="adj" fmla="val 50000"/>
              </a:avLst>
            </a:prstGeom>
            <a:ln>
              <a:solidFill>
                <a:srgbClr val="213969"/>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ru-RU" sz="2800">
                <a:solidFill>
                  <a:schemeClr val="accent1">
                    <a:lumMod val="50000"/>
                  </a:schemeClr>
                </a:solidFill>
              </a:endParaRPr>
            </a:p>
          </p:txBody>
        </p:sp>
        <p:sp>
          <p:nvSpPr>
            <p:cNvPr id="9" name="Text Box 31"/>
            <p:cNvSpPr txBox="1">
              <a:spLocks noChangeArrowheads="1"/>
            </p:cNvSpPr>
            <p:nvPr/>
          </p:nvSpPr>
          <p:spPr bwMode="gray">
            <a:xfrm>
              <a:off x="1631" y="2210"/>
              <a:ext cx="3042"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alpha val="50000"/>
                      </a:schemeClr>
                    </a:outerShdw>
                  </a:effectLst>
                </a14:hiddenEffects>
              </a:ext>
            </a:extLst>
          </p:spPr>
          <p:txBody>
            <a:bodyPr wrap="square">
              <a:spAutoFit/>
            </a:bodyPr>
            <a:lstStyle/>
            <a:p>
              <a:r>
                <a:rPr lang="en-US" sz="3600" dirty="0">
                  <a:solidFill>
                    <a:schemeClr val="accent1">
                      <a:lumMod val="50000"/>
                    </a:schemeClr>
                  </a:solidFill>
                </a:rPr>
                <a:t>concept avec </a:t>
              </a:r>
              <a:r>
                <a:rPr lang="en-US" sz="3600" dirty="0" err="1">
                  <a:solidFill>
                    <a:schemeClr val="accent1">
                      <a:lumMod val="50000"/>
                    </a:schemeClr>
                  </a:solidFill>
                </a:rPr>
                <a:t>Tapis</a:t>
              </a:r>
              <a:r>
                <a:rPr lang="en-US" sz="3600" dirty="0">
                  <a:solidFill>
                    <a:schemeClr val="accent1">
                      <a:lumMod val="50000"/>
                    </a:schemeClr>
                  </a:solidFill>
                </a:rPr>
                <a:t> </a:t>
              </a:r>
              <a:r>
                <a:rPr lang="en-US" sz="3600" dirty="0" err="1">
                  <a:solidFill>
                    <a:schemeClr val="accent1">
                      <a:lumMod val="50000"/>
                    </a:schemeClr>
                  </a:solidFill>
                </a:rPr>
                <a:t>métallique</a:t>
              </a:r>
              <a:endParaRPr lang="ru-RU" sz="3600" dirty="0">
                <a:solidFill>
                  <a:schemeClr val="accent1">
                    <a:lumMod val="50000"/>
                  </a:schemeClr>
                </a:solidFill>
              </a:endParaRPr>
            </a:p>
          </p:txBody>
        </p:sp>
        <p:pic>
          <p:nvPicPr>
            <p:cNvPr id="10" name="Picture 75" descr="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51" y="2296"/>
              <a:ext cx="174" cy="17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Рисунок 10"/>
          <p:cNvPicPr>
            <a:picLocks noChangeAspect="1"/>
          </p:cNvPicPr>
          <p:nvPr/>
        </p:nvPicPr>
        <p:blipFill>
          <a:blip r:embed="rId8"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882077" y="13063"/>
            <a:ext cx="814980" cy="814980"/>
          </a:xfrm>
          <a:prstGeom prst="rect">
            <a:avLst/>
          </a:prstGeom>
          <a:noFill/>
        </p:spPr>
      </p:pic>
      <p:pic>
        <p:nvPicPr>
          <p:cNvPr id="13" name="Рисунок 12"/>
          <p:cNvPicPr>
            <a:picLocks noChangeAspect="1"/>
          </p:cNvPicPr>
          <p:nvPr/>
        </p:nvPicPr>
        <p:blipFill>
          <a:blip r:embed="rId8"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230109" y="0"/>
            <a:ext cx="814980" cy="814980"/>
          </a:xfrm>
          <a:prstGeom prst="rect">
            <a:avLst/>
          </a:prstGeom>
          <a:noFill/>
        </p:spPr>
      </p:pic>
      <p:pic>
        <p:nvPicPr>
          <p:cNvPr id="18" name="EASY Freeze - sour cherries freezing 20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296487" y="1544379"/>
            <a:ext cx="7797615" cy="4386158"/>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38001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8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8" y="857250"/>
            <a:ext cx="9140203" cy="2054342"/>
          </a:xfrm>
          <a:prstGeom prst="rect">
            <a:avLst/>
          </a:prstGeom>
        </p:spPr>
      </p:pic>
      <p:pic>
        <p:nvPicPr>
          <p:cNvPr id="5" name="Объект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3736607"/>
            <a:ext cx="9140203" cy="2264144"/>
          </a:xfrm>
          <a:prstGeom prst="rect">
            <a:avLst/>
          </a:prstGeom>
        </p:spPr>
      </p:pic>
      <p:sp>
        <p:nvSpPr>
          <p:cNvPr id="8" name="Прямоугольник 7"/>
          <p:cNvSpPr/>
          <p:nvPr/>
        </p:nvSpPr>
        <p:spPr>
          <a:xfrm>
            <a:off x="238990" y="2859622"/>
            <a:ext cx="9850582" cy="761747"/>
          </a:xfrm>
          <a:prstGeom prst="rect">
            <a:avLst/>
          </a:prstGeom>
        </p:spPr>
        <p:txBody>
          <a:bodyPr wrap="square">
            <a:spAutoFit/>
          </a:bodyPr>
          <a:lstStyle/>
          <a:p>
            <a:pPr algn="ctr"/>
            <a:r>
              <a:rPr lang="en-US" sz="1350" dirty="0"/>
              <a:t/>
            </a:r>
            <a:br>
              <a:rPr lang="en-US" sz="1350" dirty="0"/>
            </a:br>
            <a:r>
              <a:rPr lang="uk-UA" sz="3000" b="1" dirty="0" err="1">
                <a:solidFill>
                  <a:srgbClr val="FF0000"/>
                </a:solidFill>
                <a:effectLst>
                  <a:outerShdw blurRad="38100" dist="38100" dir="2700000" algn="tl">
                    <a:srgbClr val="000000">
                      <a:alpha val="43137"/>
                    </a:srgbClr>
                  </a:outerShdw>
                </a:effectLst>
              </a:rPr>
              <a:t>You</a:t>
            </a:r>
            <a:r>
              <a:rPr lang="uk-UA" sz="3000" b="1" dirty="0">
                <a:solidFill>
                  <a:srgbClr val="FF0000"/>
                </a:solidFill>
                <a:effectLst>
                  <a:outerShdw blurRad="38100" dist="38100" dir="2700000" algn="tl">
                    <a:srgbClr val="000000">
                      <a:alpha val="43137"/>
                    </a:srgbClr>
                  </a:outerShdw>
                </a:effectLst>
              </a:rPr>
              <a:t> </a:t>
            </a:r>
            <a:r>
              <a:rPr lang="uk-UA" sz="3000" b="1" dirty="0" err="1">
                <a:solidFill>
                  <a:srgbClr val="FF0000"/>
                </a:solidFill>
                <a:effectLst>
                  <a:outerShdw blurRad="38100" dist="38100" dir="2700000" algn="tl">
                    <a:srgbClr val="000000">
                      <a:alpha val="43137"/>
                    </a:srgbClr>
                  </a:outerShdw>
                </a:effectLst>
              </a:rPr>
              <a:t>are</a:t>
            </a:r>
            <a:r>
              <a:rPr lang="uk-UA" sz="3000" b="1" dirty="0">
                <a:solidFill>
                  <a:srgbClr val="FF0000"/>
                </a:solidFill>
                <a:effectLst>
                  <a:outerShdw blurRad="38100" dist="38100" dir="2700000" algn="tl">
                    <a:srgbClr val="000000">
                      <a:alpha val="43137"/>
                    </a:srgbClr>
                  </a:outerShdw>
                </a:effectLst>
              </a:rPr>
              <a:t> </a:t>
            </a:r>
            <a:r>
              <a:rPr lang="uk-UA" sz="3000" b="1" dirty="0" err="1">
                <a:solidFill>
                  <a:srgbClr val="FF0000"/>
                </a:solidFill>
                <a:effectLst>
                  <a:outerShdw blurRad="38100" dist="38100" dir="2700000" algn="tl">
                    <a:srgbClr val="000000">
                      <a:alpha val="43137"/>
                    </a:srgbClr>
                  </a:outerShdw>
                </a:effectLst>
              </a:rPr>
              <a:t>welcome</a:t>
            </a:r>
            <a:r>
              <a:rPr lang="uk-UA" sz="3000" b="1" dirty="0">
                <a:solidFill>
                  <a:srgbClr val="FF0000"/>
                </a:solidFill>
                <a:effectLst>
                  <a:outerShdw blurRad="38100" dist="38100" dir="2700000" algn="tl">
                    <a:srgbClr val="000000">
                      <a:alpha val="43137"/>
                    </a:srgbClr>
                  </a:outerShdw>
                </a:effectLst>
              </a:rPr>
              <a:t> </a:t>
            </a:r>
            <a:r>
              <a:rPr lang="uk-UA" sz="3000" b="1" dirty="0" err="1">
                <a:solidFill>
                  <a:srgbClr val="FF0000"/>
                </a:solidFill>
                <a:effectLst>
                  <a:outerShdw blurRad="38100" dist="38100" dir="2700000" algn="tl">
                    <a:srgbClr val="000000">
                      <a:alpha val="43137"/>
                    </a:srgbClr>
                  </a:outerShdw>
                </a:effectLst>
              </a:rPr>
              <a:t>to</a:t>
            </a:r>
            <a:r>
              <a:rPr lang="uk-UA" sz="3000" b="1" dirty="0">
                <a:solidFill>
                  <a:srgbClr val="FF0000"/>
                </a:solidFill>
                <a:effectLst>
                  <a:outerShdw blurRad="38100" dist="38100" dir="2700000" algn="tl">
                    <a:srgbClr val="000000">
                      <a:alpha val="43137"/>
                    </a:srgbClr>
                  </a:outerShdw>
                </a:effectLst>
              </a:rPr>
              <a:t> </a:t>
            </a:r>
            <a:r>
              <a:rPr lang="uk-UA" sz="3000" b="1" dirty="0" err="1">
                <a:solidFill>
                  <a:srgbClr val="FF0000"/>
                </a:solidFill>
                <a:effectLst>
                  <a:outerShdw blurRad="38100" dist="38100" dir="2700000" algn="tl">
                    <a:srgbClr val="000000">
                      <a:alpha val="43137"/>
                    </a:srgbClr>
                  </a:outerShdw>
                </a:effectLst>
              </a:rPr>
              <a:t>visit</a:t>
            </a:r>
            <a:r>
              <a:rPr lang="uk-UA" sz="3000" b="1" dirty="0">
                <a:solidFill>
                  <a:srgbClr val="FF0000"/>
                </a:solidFill>
                <a:effectLst>
                  <a:outerShdw blurRad="38100" dist="38100" dir="2700000" algn="tl">
                    <a:srgbClr val="000000">
                      <a:alpha val="43137"/>
                    </a:srgbClr>
                  </a:outerShdw>
                </a:effectLst>
              </a:rPr>
              <a:t> </a:t>
            </a:r>
            <a:r>
              <a:rPr lang="uk-UA" sz="3000" b="1" dirty="0" err="1">
                <a:solidFill>
                  <a:srgbClr val="FF0000"/>
                </a:solidFill>
                <a:effectLst>
                  <a:outerShdw blurRad="38100" dist="38100" dir="2700000" algn="tl">
                    <a:srgbClr val="000000">
                      <a:alpha val="43137"/>
                    </a:srgbClr>
                  </a:outerShdw>
                </a:effectLst>
              </a:rPr>
              <a:t>our</a:t>
            </a:r>
            <a:r>
              <a:rPr lang="uk-UA" sz="3000" b="1" dirty="0">
                <a:solidFill>
                  <a:srgbClr val="FF0000"/>
                </a:solidFill>
                <a:effectLst>
                  <a:outerShdw blurRad="38100" dist="38100" dir="2700000" algn="tl">
                    <a:srgbClr val="000000">
                      <a:alpha val="43137"/>
                    </a:srgbClr>
                  </a:outerShdw>
                </a:effectLst>
              </a:rPr>
              <a:t> </a:t>
            </a:r>
            <a:r>
              <a:rPr lang="uk-UA" sz="3000" b="1" dirty="0" err="1">
                <a:solidFill>
                  <a:srgbClr val="FF0000"/>
                </a:solidFill>
                <a:effectLst>
                  <a:outerShdw blurRad="38100" dist="38100" dir="2700000" algn="tl">
                    <a:srgbClr val="000000">
                      <a:alpha val="43137"/>
                    </a:srgbClr>
                  </a:outerShdw>
                </a:effectLst>
              </a:rPr>
              <a:t>factories</a:t>
            </a:r>
            <a:r>
              <a:rPr lang="uk-UA" sz="3000" b="1" dirty="0">
                <a:solidFill>
                  <a:srgbClr val="FF0000"/>
                </a:solidFill>
                <a:effectLst>
                  <a:outerShdw blurRad="38100" dist="38100" dir="2700000" algn="tl">
                    <a:srgbClr val="000000">
                      <a:alpha val="43137"/>
                    </a:srgbClr>
                  </a:outerShdw>
                </a:effectLst>
              </a:rPr>
              <a:t> </a:t>
            </a:r>
            <a:r>
              <a:rPr lang="uk-UA" sz="3000" b="1" dirty="0" err="1">
                <a:solidFill>
                  <a:srgbClr val="FF0000"/>
                </a:solidFill>
                <a:effectLst>
                  <a:outerShdw blurRad="38100" dist="38100" dir="2700000" algn="tl">
                    <a:srgbClr val="000000">
                      <a:alpha val="43137"/>
                    </a:srgbClr>
                  </a:outerShdw>
                </a:effectLst>
              </a:rPr>
              <a:t>in</a:t>
            </a:r>
            <a:r>
              <a:rPr lang="uk-UA" sz="3000" b="1" dirty="0">
                <a:solidFill>
                  <a:srgbClr val="FF0000"/>
                </a:solidFill>
                <a:effectLst>
                  <a:outerShdw blurRad="38100" dist="38100" dir="2700000" algn="tl">
                    <a:srgbClr val="000000">
                      <a:alpha val="43137"/>
                    </a:srgbClr>
                  </a:outerShdw>
                </a:effectLst>
              </a:rPr>
              <a:t> </a:t>
            </a:r>
            <a:r>
              <a:rPr lang="uk-UA" sz="3000" b="1" dirty="0" err="1">
                <a:solidFill>
                  <a:srgbClr val="FF0000"/>
                </a:solidFill>
                <a:effectLst>
                  <a:outerShdw blurRad="38100" dist="38100" dir="2700000" algn="tl">
                    <a:srgbClr val="000000">
                      <a:alpha val="43137"/>
                    </a:srgbClr>
                  </a:outerShdw>
                </a:effectLst>
              </a:rPr>
              <a:t>Italy</a:t>
            </a:r>
            <a:endParaRPr lang="uk-UA" sz="3000" b="1" dirty="0">
              <a:solidFill>
                <a:srgbClr val="FF0000"/>
              </a:solidFill>
              <a:effectLst>
                <a:outerShdw blurRad="38100" dist="38100" dir="2700000" algn="tl">
                  <a:srgbClr val="000000">
                    <a:alpha val="43137"/>
                  </a:srgbClr>
                </a:outerShdw>
              </a:effectLst>
            </a:endParaRPr>
          </a:p>
        </p:txBody>
      </p:sp>
      <p:pic>
        <p:nvPicPr>
          <p:cNvPr id="9"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207" y="3118899"/>
            <a:ext cx="1235661" cy="410400"/>
          </a:xfrm>
          <a:prstGeom prst="rect">
            <a:avLst/>
          </a:prstGeom>
          <a:effectLst>
            <a:outerShdw blurRad="63500" algn="ctr" rotWithShape="0">
              <a:schemeClr val="tx1">
                <a:alpha val="40000"/>
              </a:schemeClr>
            </a:outerShdw>
          </a:effectLst>
        </p:spPr>
      </p:pic>
    </p:spTree>
    <p:extLst>
      <p:ext uri="{BB962C8B-B14F-4D97-AF65-F5344CB8AC3E}">
        <p14:creationId xmlns:p14="http://schemas.microsoft.com/office/powerpoint/2010/main" val="222081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
          <p:cNvSpPr>
            <a:spLocks noChangeArrowheads="1"/>
          </p:cNvSpPr>
          <p:nvPr/>
        </p:nvSpPr>
        <p:spPr bwMode="gray">
          <a:xfrm>
            <a:off x="2335654" y="102843"/>
            <a:ext cx="5920077" cy="626206"/>
          </a:xfrm>
          <a:prstGeom prst="roundRect">
            <a:avLst>
              <a:gd name="adj" fmla="val 50000"/>
            </a:avLst>
          </a:prstGeom>
          <a:ln>
            <a:solidFill>
              <a:schemeClr val="accent5">
                <a:lumMod val="75000"/>
              </a:schemeClr>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ru-RU" sz="2800">
              <a:solidFill>
                <a:schemeClr val="accent1">
                  <a:lumMod val="50000"/>
                </a:schemeClr>
              </a:solidFill>
            </a:endParaRPr>
          </a:p>
        </p:txBody>
      </p:sp>
      <p:sp>
        <p:nvSpPr>
          <p:cNvPr id="2" name="Заголовок 1"/>
          <p:cNvSpPr>
            <a:spLocks noGrp="1"/>
          </p:cNvSpPr>
          <p:nvPr>
            <p:ph type="title"/>
          </p:nvPr>
        </p:nvSpPr>
        <p:spPr>
          <a:xfrm>
            <a:off x="2786326" y="-237198"/>
            <a:ext cx="5244189" cy="1332413"/>
          </a:xfrm>
        </p:spPr>
        <p:txBody>
          <a:bodyPr>
            <a:normAutofit/>
          </a:bodyPr>
          <a:lstStyle/>
          <a:p>
            <a:r>
              <a:rPr lang="en-US" sz="3200" b="1" dirty="0">
                <a:solidFill>
                  <a:srgbClr val="003374"/>
                </a:solidFill>
                <a:latin typeface="+mn-lt"/>
              </a:rPr>
              <a:t>Concept </a:t>
            </a:r>
            <a:r>
              <a:rPr lang="en-US" sz="3200" b="1" dirty="0" smtClean="0">
                <a:solidFill>
                  <a:srgbClr val="003374"/>
                </a:solidFill>
                <a:latin typeface="+mn-lt"/>
              </a:rPr>
              <a:t>avec plateau vibrant</a:t>
            </a:r>
            <a:endParaRPr lang="en-US" sz="3200" b="1" dirty="0">
              <a:solidFill>
                <a:srgbClr val="003374"/>
              </a:solidFill>
              <a:latin typeface="+mn-lt"/>
            </a:endParaRPr>
          </a:p>
        </p:txBody>
      </p:sp>
      <p:sp>
        <p:nvSpPr>
          <p:cNvPr id="3" name="Объект 2"/>
          <p:cNvSpPr>
            <a:spLocks noGrp="1"/>
          </p:cNvSpPr>
          <p:nvPr>
            <p:ph idx="1"/>
          </p:nvPr>
        </p:nvSpPr>
        <p:spPr>
          <a:xfrm>
            <a:off x="1250576" y="1936201"/>
            <a:ext cx="7697480" cy="1030479"/>
          </a:xfrm>
        </p:spPr>
        <p:txBody>
          <a:bodyPr>
            <a:normAutofit/>
          </a:bodyPr>
          <a:lstStyle/>
          <a:p>
            <a:pPr marL="342900" indent="-342900">
              <a:buFont typeface="Courier New" pitchFamily="49" charset="0"/>
              <a:buChar char="o"/>
            </a:pPr>
            <a:r>
              <a:rPr lang="fr-FR" dirty="0">
                <a:solidFill>
                  <a:srgbClr val="003374"/>
                </a:solidFill>
              </a:rPr>
              <a:t>C’était une construction simple et bon marché, solution très économique sur le marché.</a:t>
            </a:r>
            <a:endParaRPr lang="en-US" dirty="0">
              <a:solidFill>
                <a:srgbClr val="003374"/>
              </a:solidFill>
            </a:endParaRPr>
          </a:p>
        </p:txBody>
      </p:sp>
      <p:sp>
        <p:nvSpPr>
          <p:cNvPr id="12" name="Прямоугольник 11"/>
          <p:cNvSpPr/>
          <p:nvPr/>
        </p:nvSpPr>
        <p:spPr>
          <a:xfrm>
            <a:off x="1250576" y="706513"/>
            <a:ext cx="7893424" cy="1384995"/>
          </a:xfrm>
          <a:prstGeom prst="rect">
            <a:avLst/>
          </a:prstGeom>
        </p:spPr>
        <p:txBody>
          <a:bodyPr wrap="square">
            <a:spAutoFit/>
          </a:bodyPr>
          <a:lstStyle/>
          <a:p>
            <a:pPr marL="342900" indent="-342900">
              <a:buFont typeface="Courier New" pitchFamily="49" charset="0"/>
              <a:buChar char="o"/>
            </a:pPr>
            <a:r>
              <a:rPr lang="fr-FR" sz="2800" dirty="0">
                <a:solidFill>
                  <a:srgbClr val="003374"/>
                </a:solidFill>
              </a:rPr>
              <a:t>Le premier à introduire un tel système a été le </a:t>
            </a:r>
            <a:r>
              <a:rPr lang="fr-FR" sz="2800" dirty="0" smtClean="0">
                <a:solidFill>
                  <a:srgbClr val="003374"/>
                </a:solidFill>
              </a:rPr>
              <a:t>leader de </a:t>
            </a:r>
            <a:r>
              <a:rPr lang="fr-FR" sz="2800" dirty="0">
                <a:solidFill>
                  <a:srgbClr val="003374"/>
                </a:solidFill>
              </a:rPr>
              <a:t>l’équipement de congélation des années 70, avec un plateau perforé vibrant en acier </a:t>
            </a:r>
            <a:r>
              <a:rPr lang="fr-FR" sz="2800" dirty="0" smtClean="0">
                <a:solidFill>
                  <a:srgbClr val="003374"/>
                </a:solidFill>
              </a:rPr>
              <a:t>inox.</a:t>
            </a:r>
            <a:endParaRPr lang="en-US" sz="2800" dirty="0">
              <a:solidFill>
                <a:srgbClr val="003374"/>
              </a:solidFill>
            </a:endParaRPr>
          </a:p>
        </p:txBody>
      </p:sp>
      <p:sp>
        <p:nvSpPr>
          <p:cNvPr id="13" name="Прямоугольник 12"/>
          <p:cNvSpPr/>
          <p:nvPr/>
        </p:nvSpPr>
        <p:spPr>
          <a:xfrm>
            <a:off x="1250576" y="4696341"/>
            <a:ext cx="7820688" cy="954107"/>
          </a:xfrm>
          <a:prstGeom prst="rect">
            <a:avLst/>
          </a:prstGeom>
        </p:spPr>
        <p:txBody>
          <a:bodyPr wrap="square">
            <a:spAutoFit/>
          </a:bodyPr>
          <a:lstStyle/>
          <a:p>
            <a:pPr marL="342900" indent="-342900">
              <a:buFont typeface="Courier New" pitchFamily="49" charset="0"/>
              <a:buChar char="o"/>
            </a:pPr>
            <a:r>
              <a:rPr lang="fr-FR" sz="2800" b="1" dirty="0">
                <a:solidFill>
                  <a:srgbClr val="002060"/>
                </a:solidFill>
              </a:rPr>
              <a:t>Le seul « avantage » de ce concept </a:t>
            </a:r>
            <a:r>
              <a:rPr lang="fr-FR" sz="2800" b="1" dirty="0" smtClean="0">
                <a:solidFill>
                  <a:srgbClr val="002060"/>
                </a:solidFill>
              </a:rPr>
              <a:t>était </a:t>
            </a:r>
            <a:r>
              <a:rPr lang="fr-FR" sz="2800" b="1" dirty="0">
                <a:solidFill>
                  <a:srgbClr val="002060"/>
                </a:solidFill>
              </a:rPr>
              <a:t>pour le fabricant, en raison du faible coût de </a:t>
            </a:r>
            <a:r>
              <a:rPr lang="fr-FR" sz="2800" b="1" dirty="0" smtClean="0">
                <a:solidFill>
                  <a:srgbClr val="002060"/>
                </a:solidFill>
              </a:rPr>
              <a:t>production</a:t>
            </a:r>
            <a:r>
              <a:rPr lang="fr-FR" sz="2800" b="1" dirty="0">
                <a:solidFill>
                  <a:srgbClr val="002060"/>
                </a:solidFill>
              </a:rPr>
              <a:t>.</a:t>
            </a:r>
            <a:endParaRPr lang="it-IT" sz="2800" b="1" dirty="0">
              <a:solidFill>
                <a:srgbClr val="002060"/>
              </a:solidFill>
              <a:sym typeface="Wingdings"/>
            </a:endParaRPr>
          </a:p>
        </p:txBody>
      </p:sp>
      <p:sp>
        <p:nvSpPr>
          <p:cNvPr id="14" name="Прямоугольник 13"/>
          <p:cNvSpPr/>
          <p:nvPr/>
        </p:nvSpPr>
        <p:spPr>
          <a:xfrm>
            <a:off x="1250577" y="2645334"/>
            <a:ext cx="7893423" cy="2246769"/>
          </a:xfrm>
          <a:prstGeom prst="rect">
            <a:avLst/>
          </a:prstGeom>
        </p:spPr>
        <p:txBody>
          <a:bodyPr wrap="square">
            <a:spAutoFit/>
          </a:bodyPr>
          <a:lstStyle/>
          <a:p>
            <a:pPr marL="342900" indent="-342900">
              <a:buFont typeface="Courier New" pitchFamily="49" charset="0"/>
              <a:buChar char="o"/>
            </a:pPr>
            <a:r>
              <a:rPr lang="fr-FR" sz="2800" dirty="0">
                <a:solidFill>
                  <a:srgbClr val="003374"/>
                </a:solidFill>
              </a:rPr>
              <a:t>Mais avec plusieurs limitations : il n’était pas idéal pour les produits volumineux (gros morceaux de produit), pas bon pour les produits délicats </a:t>
            </a:r>
            <a:r>
              <a:rPr lang="fr-FR" sz="2800" dirty="0" smtClean="0">
                <a:solidFill>
                  <a:srgbClr val="003374"/>
                </a:solidFill>
              </a:rPr>
              <a:t>(ex </a:t>
            </a:r>
            <a:r>
              <a:rPr lang="fr-FR" sz="2800" dirty="0">
                <a:solidFill>
                  <a:srgbClr val="003374"/>
                </a:solidFill>
              </a:rPr>
              <a:t>les framboises</a:t>
            </a:r>
            <a:r>
              <a:rPr lang="fr-FR" sz="2800" dirty="0" smtClean="0">
                <a:solidFill>
                  <a:srgbClr val="003374"/>
                </a:solidFill>
              </a:rPr>
              <a:t>),mais </a:t>
            </a:r>
            <a:r>
              <a:rPr lang="fr-FR" sz="2800" dirty="0">
                <a:solidFill>
                  <a:srgbClr val="003374"/>
                </a:solidFill>
              </a:rPr>
              <a:t>assez bon pour la plupart des légumes, qui sont « faciles à congeler ».</a:t>
            </a:r>
            <a:endParaRPr lang="en-US" sz="2800" dirty="0">
              <a:solidFill>
                <a:srgbClr val="213969"/>
              </a:solidFill>
            </a:endParaRPr>
          </a:p>
        </p:txBody>
      </p:sp>
      <p:sp>
        <p:nvSpPr>
          <p:cNvPr id="15" name="Прямоугольник 14"/>
          <p:cNvSpPr/>
          <p:nvPr/>
        </p:nvSpPr>
        <p:spPr>
          <a:xfrm>
            <a:off x="1250576" y="5914931"/>
            <a:ext cx="7563825" cy="954107"/>
          </a:xfrm>
          <a:prstGeom prst="rect">
            <a:avLst/>
          </a:prstGeom>
        </p:spPr>
        <p:txBody>
          <a:bodyPr wrap="square">
            <a:spAutoFit/>
          </a:bodyPr>
          <a:lstStyle/>
          <a:p>
            <a:pPr algn="ctr"/>
            <a:r>
              <a:rPr lang="fr-FR" sz="2800" b="1" dirty="0">
                <a:solidFill>
                  <a:srgbClr val="FF0000"/>
                </a:solidFill>
              </a:rPr>
              <a:t>En raison de toutes ces limitations, la production de ce concept a été arrêtée en années 80</a:t>
            </a:r>
            <a:endParaRPr lang="uk-UA" sz="2800" dirty="0">
              <a:solidFill>
                <a:srgbClr val="FF0000"/>
              </a:solidFill>
            </a:endParaRPr>
          </a:p>
        </p:txBody>
      </p:sp>
      <p:pic>
        <p:nvPicPr>
          <p:cNvPr id="31" name="Рисунок 30"/>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841745" y="7677"/>
            <a:ext cx="783886" cy="783886"/>
          </a:xfrm>
          <a:prstGeom prst="rect">
            <a:avLst/>
          </a:prstGeom>
          <a:noFill/>
        </p:spPr>
      </p:pic>
      <p:pic>
        <p:nvPicPr>
          <p:cNvPr id="32" name="Рисунок 31"/>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030515" y="13063"/>
            <a:ext cx="783886" cy="783886"/>
          </a:xfrm>
          <a:prstGeom prst="rect">
            <a:avLst/>
          </a:prstGeom>
          <a:noFill/>
        </p:spPr>
      </p:pic>
      <p:pic>
        <p:nvPicPr>
          <p:cNvPr id="33" name="Picture 2" descr="https://previews.123rf.com/images/fucsiya/fucsiya1805/fucsiya180500047/101452485-frozen-berries-top-view-raspberries-and-black-currant-.jpg"/>
          <p:cNvPicPr>
            <a:picLocks noChangeAspect="1" noChangeArrowheads="1"/>
          </p:cNvPicPr>
          <p:nvPr/>
        </p:nvPicPr>
        <p:blipFill rotWithShape="1">
          <a:blip r:embed="rId3">
            <a:extLst>
              <a:ext uri="{28A0092B-C50C-407E-A947-70E740481C1C}">
                <a14:useLocalDpi xmlns:a14="http://schemas.microsoft.com/office/drawing/2010/main" val="0"/>
              </a:ext>
            </a:extLst>
          </a:blip>
          <a:srcRect l="35295" t="33450" r="9426" b="50539"/>
          <a:stretch/>
        </p:blipFill>
        <p:spPr bwMode="auto">
          <a:xfrm rot="5400000">
            <a:off x="-2832192" y="2775233"/>
            <a:ext cx="6844937" cy="1320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036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577" y="1102348"/>
            <a:ext cx="7893423" cy="3539430"/>
          </a:xfrm>
          <a:prstGeom prst="rect">
            <a:avLst/>
          </a:prstGeom>
        </p:spPr>
        <p:txBody>
          <a:bodyPr wrap="square">
            <a:spAutoFit/>
          </a:bodyPr>
          <a:lstStyle/>
          <a:p>
            <a:pPr marL="457200" indent="-457200">
              <a:buFont typeface="Courier New" panose="02070309020205020404" pitchFamily="49" charset="0"/>
              <a:buChar char="o"/>
            </a:pPr>
            <a:r>
              <a:rPr lang="fr-FR" sz="2800" dirty="0">
                <a:solidFill>
                  <a:srgbClr val="003374"/>
                </a:solidFill>
              </a:rPr>
              <a:t>Il existe aujourd’hui une « copie » d’un tel congélateur, mais avec des plateaux en plastique perforé plutôt qu’en acier inoxydable, ce qui n’est certainement pas un avantage.</a:t>
            </a:r>
          </a:p>
          <a:p>
            <a:pPr marL="457200" indent="-457200">
              <a:buFont typeface="Courier New" panose="02070309020205020404" pitchFamily="49" charset="0"/>
              <a:buChar char="o"/>
            </a:pPr>
            <a:r>
              <a:rPr lang="fr-FR" sz="2800" dirty="0">
                <a:solidFill>
                  <a:srgbClr val="003374"/>
                </a:solidFill>
              </a:rPr>
              <a:t>Étant donné que la « zone de surface fluidisée » – où passe </a:t>
            </a:r>
            <a:r>
              <a:rPr lang="fr-FR" sz="2800" dirty="0" smtClean="0">
                <a:solidFill>
                  <a:srgbClr val="003374"/>
                </a:solidFill>
              </a:rPr>
              <a:t>l’air </a:t>
            </a:r>
            <a:r>
              <a:rPr lang="fr-FR" sz="2800" dirty="0">
                <a:solidFill>
                  <a:srgbClr val="003374"/>
                </a:solidFill>
              </a:rPr>
              <a:t>– est inférieure à 40 </a:t>
            </a:r>
            <a:r>
              <a:rPr lang="fr-FR" sz="2800" dirty="0" smtClean="0">
                <a:solidFill>
                  <a:srgbClr val="003374"/>
                </a:solidFill>
              </a:rPr>
              <a:t>%, à </a:t>
            </a:r>
            <a:r>
              <a:rPr lang="fr-FR" sz="2800" dirty="0">
                <a:solidFill>
                  <a:srgbClr val="003374"/>
                </a:solidFill>
              </a:rPr>
              <a:t>l’entrée </a:t>
            </a:r>
            <a:r>
              <a:rPr lang="fr-FR" sz="2800" dirty="0" smtClean="0">
                <a:solidFill>
                  <a:srgbClr val="003374"/>
                </a:solidFill>
              </a:rPr>
              <a:t>le </a:t>
            </a:r>
            <a:r>
              <a:rPr lang="fr-FR" sz="2800" dirty="0">
                <a:solidFill>
                  <a:srgbClr val="003374"/>
                </a:solidFill>
              </a:rPr>
              <a:t>produit </a:t>
            </a:r>
            <a:r>
              <a:rPr lang="fr-FR" sz="2800" dirty="0" smtClean="0">
                <a:solidFill>
                  <a:srgbClr val="003374"/>
                </a:solidFill>
              </a:rPr>
              <a:t>atterrit </a:t>
            </a:r>
            <a:r>
              <a:rPr lang="fr-FR" sz="2800" dirty="0">
                <a:solidFill>
                  <a:srgbClr val="003374"/>
                </a:solidFill>
              </a:rPr>
              <a:t>sur la plaque et s’y colle </a:t>
            </a:r>
            <a:r>
              <a:rPr lang="fr-FR" sz="2800" dirty="0" smtClean="0">
                <a:solidFill>
                  <a:srgbClr val="003374"/>
                </a:solidFill>
              </a:rPr>
              <a:t>(</a:t>
            </a:r>
            <a:r>
              <a:rPr lang="fr-FR" sz="2800" dirty="0">
                <a:solidFill>
                  <a:srgbClr val="003374"/>
                </a:solidFill>
              </a:rPr>
              <a:t>comme toujours sur tout matériau plastique).</a:t>
            </a:r>
            <a:endParaRPr lang="uk-UA" sz="2800" dirty="0"/>
          </a:p>
        </p:txBody>
      </p:sp>
      <p:sp>
        <p:nvSpPr>
          <p:cNvPr id="5" name="Прямоугольник 4"/>
          <p:cNvSpPr/>
          <p:nvPr/>
        </p:nvSpPr>
        <p:spPr>
          <a:xfrm>
            <a:off x="1263638" y="4518898"/>
            <a:ext cx="7880362" cy="1384995"/>
          </a:xfrm>
          <a:prstGeom prst="rect">
            <a:avLst/>
          </a:prstGeom>
        </p:spPr>
        <p:txBody>
          <a:bodyPr wrap="square">
            <a:spAutoFit/>
          </a:bodyPr>
          <a:lstStyle/>
          <a:p>
            <a:pPr marL="342900" indent="-342900">
              <a:buFont typeface="Courier New" pitchFamily="49" charset="0"/>
              <a:buChar char="o"/>
            </a:pPr>
            <a:r>
              <a:rPr lang="it-IT" sz="2800" dirty="0">
                <a:solidFill>
                  <a:srgbClr val="003374"/>
                </a:solidFill>
              </a:rPr>
              <a:t> </a:t>
            </a:r>
            <a:r>
              <a:rPr lang="fr-FR" sz="2800" dirty="0">
                <a:solidFill>
                  <a:srgbClr val="003374"/>
                </a:solidFill>
              </a:rPr>
              <a:t>Si le produit est humide ou juteux, il </a:t>
            </a:r>
            <a:r>
              <a:rPr lang="fr-FR" sz="2800" dirty="0" smtClean="0">
                <a:solidFill>
                  <a:srgbClr val="003374"/>
                </a:solidFill>
              </a:rPr>
              <a:t>obture instantanément </a:t>
            </a:r>
            <a:r>
              <a:rPr lang="fr-FR" sz="2800" dirty="0">
                <a:solidFill>
                  <a:srgbClr val="003374"/>
                </a:solidFill>
              </a:rPr>
              <a:t>le matériau plastique, bloquant rapidement les trous sur les plaques.</a:t>
            </a:r>
            <a:endParaRPr lang="en-US" sz="2800" dirty="0">
              <a:solidFill>
                <a:srgbClr val="003374"/>
              </a:solidFill>
            </a:endParaRPr>
          </a:p>
        </p:txBody>
      </p:sp>
      <p:sp>
        <p:nvSpPr>
          <p:cNvPr id="6" name="Прямоугольник 5"/>
          <p:cNvSpPr/>
          <p:nvPr/>
        </p:nvSpPr>
        <p:spPr>
          <a:xfrm>
            <a:off x="1263639" y="5756564"/>
            <a:ext cx="7994661" cy="1384995"/>
          </a:xfrm>
          <a:prstGeom prst="rect">
            <a:avLst/>
          </a:prstGeom>
        </p:spPr>
        <p:txBody>
          <a:bodyPr wrap="square">
            <a:spAutoFit/>
          </a:bodyPr>
          <a:lstStyle/>
          <a:p>
            <a:r>
              <a:rPr lang="fr-FR" sz="2800" b="1" i="1" dirty="0">
                <a:solidFill>
                  <a:srgbClr val="FF0000"/>
                </a:solidFill>
              </a:rPr>
              <a:t>Le congélateur </a:t>
            </a:r>
            <a:r>
              <a:rPr lang="fr-FR" sz="2800" b="1" i="1" dirty="0" smtClean="0">
                <a:solidFill>
                  <a:srgbClr val="FF0000"/>
                </a:solidFill>
              </a:rPr>
              <a:t>peut </a:t>
            </a:r>
            <a:r>
              <a:rPr lang="fr-FR" sz="2800" b="1" i="1" dirty="0">
                <a:solidFill>
                  <a:srgbClr val="FF0000"/>
                </a:solidFill>
              </a:rPr>
              <a:t>fonctionner pendant un certain temps que si le produit est déjà « </a:t>
            </a:r>
            <a:r>
              <a:rPr lang="fr-FR" sz="2800" b="1" i="1" dirty="0" smtClean="0">
                <a:solidFill>
                  <a:srgbClr val="FF0000"/>
                </a:solidFill>
              </a:rPr>
              <a:t>pré-congeler» </a:t>
            </a:r>
            <a:r>
              <a:rPr lang="fr-FR" sz="2800" b="1" i="1" dirty="0">
                <a:solidFill>
                  <a:srgbClr val="FF0000"/>
                </a:solidFill>
              </a:rPr>
              <a:t>ou s’il est très sec.</a:t>
            </a:r>
            <a:endParaRPr lang="ru-RU" sz="2800" b="1" i="1" dirty="0">
              <a:solidFill>
                <a:srgbClr val="FF0000"/>
              </a:solidFill>
            </a:endParaRPr>
          </a:p>
        </p:txBody>
      </p:sp>
      <p:sp>
        <p:nvSpPr>
          <p:cNvPr id="2" name="Прямоугольник 1"/>
          <p:cNvSpPr/>
          <p:nvPr/>
        </p:nvSpPr>
        <p:spPr>
          <a:xfrm>
            <a:off x="1250576" y="158539"/>
            <a:ext cx="7893424" cy="954107"/>
          </a:xfrm>
          <a:prstGeom prst="rect">
            <a:avLst/>
          </a:prstGeom>
        </p:spPr>
        <p:txBody>
          <a:bodyPr wrap="square">
            <a:spAutoFit/>
          </a:bodyPr>
          <a:lstStyle/>
          <a:p>
            <a:pPr marL="457200" indent="-457200">
              <a:buFont typeface="Courier New" panose="02070309020205020404" pitchFamily="49" charset="0"/>
              <a:buChar char="o"/>
            </a:pPr>
            <a:r>
              <a:rPr lang="fr-FR" sz="2800" dirty="0">
                <a:solidFill>
                  <a:srgbClr val="003374"/>
                </a:solidFill>
              </a:rPr>
              <a:t>De plus, ce mécanisme vibrant est très « </a:t>
            </a:r>
            <a:r>
              <a:rPr lang="fr-FR" sz="2800" dirty="0" smtClean="0">
                <a:solidFill>
                  <a:srgbClr val="003374"/>
                </a:solidFill>
              </a:rPr>
              <a:t>cassant</a:t>
            </a:r>
            <a:r>
              <a:rPr lang="fr-FR" sz="2800" dirty="0">
                <a:solidFill>
                  <a:srgbClr val="003374"/>
                </a:solidFill>
              </a:rPr>
              <a:t> », ce qui nécessite </a:t>
            </a:r>
            <a:r>
              <a:rPr lang="fr-FR" sz="2800" dirty="0" smtClean="0">
                <a:solidFill>
                  <a:srgbClr val="003374"/>
                </a:solidFill>
              </a:rPr>
              <a:t>un gros entretien</a:t>
            </a:r>
            <a:r>
              <a:rPr lang="fr-FR" sz="2800" dirty="0">
                <a:solidFill>
                  <a:srgbClr val="003374"/>
                </a:solidFill>
              </a:rPr>
              <a:t>.</a:t>
            </a:r>
            <a:endParaRPr lang="ru-RU" sz="2800" dirty="0">
              <a:solidFill>
                <a:srgbClr val="003374"/>
              </a:solidFill>
            </a:endParaRPr>
          </a:p>
        </p:txBody>
      </p:sp>
      <p:pic>
        <p:nvPicPr>
          <p:cNvPr id="23" name="Picture 2" descr="https://previews.123rf.com/images/fucsiya/fucsiya1805/fucsiya180500047/101452485-frozen-berries-top-view-raspberries-and-black-currant-.jpg"/>
          <p:cNvPicPr>
            <a:picLocks noChangeAspect="1" noChangeArrowheads="1"/>
          </p:cNvPicPr>
          <p:nvPr/>
        </p:nvPicPr>
        <p:blipFill rotWithShape="1">
          <a:blip r:embed="rId2">
            <a:extLst>
              <a:ext uri="{28A0092B-C50C-407E-A947-70E740481C1C}">
                <a14:useLocalDpi xmlns:a14="http://schemas.microsoft.com/office/drawing/2010/main" val="0"/>
              </a:ext>
            </a:extLst>
          </a:blip>
          <a:srcRect l="35295" t="33450" r="9426" b="50539"/>
          <a:stretch/>
        </p:blipFill>
        <p:spPr bwMode="auto">
          <a:xfrm rot="5400000">
            <a:off x="-2832192" y="2775233"/>
            <a:ext cx="6844937" cy="1320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23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52054" y="2348024"/>
            <a:ext cx="8468590" cy="3477875"/>
          </a:xfrm>
          <a:prstGeom prst="rect">
            <a:avLst/>
          </a:prstGeom>
        </p:spPr>
        <p:txBody>
          <a:bodyPr wrap="square">
            <a:spAutoFit/>
          </a:bodyPr>
          <a:lstStyle/>
          <a:p>
            <a:pPr marL="342900" indent="-342900">
              <a:buFont typeface="Courier New" pitchFamily="49" charset="0"/>
              <a:buChar char="o"/>
            </a:pPr>
            <a:r>
              <a:rPr lang="fr-FR" sz="2750" dirty="0">
                <a:solidFill>
                  <a:srgbClr val="003374"/>
                </a:solidFill>
              </a:rPr>
              <a:t>Les serpentins verticaux ne permettent pas un </a:t>
            </a:r>
            <a:r>
              <a:rPr lang="fr-FR" sz="2750" dirty="0" smtClean="0">
                <a:solidFill>
                  <a:srgbClr val="003374"/>
                </a:solidFill>
              </a:rPr>
              <a:t>dégivrage </a:t>
            </a:r>
            <a:r>
              <a:rPr lang="fr-FR" sz="2750" dirty="0">
                <a:solidFill>
                  <a:srgbClr val="003374"/>
                </a:solidFill>
              </a:rPr>
              <a:t>efficace, ce qui réduit considérablement la fluidisation (en raison du débit d’air plus faible) et nécessite donc une agitation mécanique. En outre, il </a:t>
            </a:r>
            <a:endParaRPr lang="fr-FR" sz="2750" dirty="0" smtClean="0">
              <a:solidFill>
                <a:srgbClr val="003374"/>
              </a:solidFill>
            </a:endParaRPr>
          </a:p>
          <a:p>
            <a:pPr marL="342900" indent="-342900">
              <a:buFont typeface="Courier New" pitchFamily="49" charset="0"/>
              <a:buChar char="o"/>
            </a:pPr>
            <a:r>
              <a:rPr lang="fr-FR" sz="2750" dirty="0" smtClean="0">
                <a:solidFill>
                  <a:srgbClr val="003374"/>
                </a:solidFill>
              </a:rPr>
              <a:t>n’y </a:t>
            </a:r>
            <a:r>
              <a:rPr lang="fr-FR" sz="2750" dirty="0">
                <a:solidFill>
                  <a:srgbClr val="003374"/>
                </a:solidFill>
              </a:rPr>
              <a:t>a pas d’espace de </a:t>
            </a:r>
            <a:r>
              <a:rPr lang="fr-FR" sz="2750" dirty="0" smtClean="0">
                <a:solidFill>
                  <a:srgbClr val="003374"/>
                </a:solidFill>
              </a:rPr>
              <a:t>stockage pour le givre enlevée </a:t>
            </a:r>
          </a:p>
          <a:p>
            <a:pPr marL="342900" indent="-342900">
              <a:buFont typeface="Courier New" pitchFamily="49" charset="0"/>
              <a:buChar char="o"/>
            </a:pPr>
            <a:r>
              <a:rPr lang="fr-FR" sz="2750" dirty="0" smtClean="0">
                <a:solidFill>
                  <a:srgbClr val="003374"/>
                </a:solidFill>
              </a:rPr>
              <a:t>de </a:t>
            </a:r>
            <a:r>
              <a:rPr lang="fr-FR" sz="2750" dirty="0">
                <a:solidFill>
                  <a:srgbClr val="003374"/>
                </a:solidFill>
              </a:rPr>
              <a:t>la bobine (il est donc ramené au produit et </a:t>
            </a:r>
            <a:r>
              <a:rPr lang="fr-FR" sz="2750" dirty="0" smtClean="0">
                <a:solidFill>
                  <a:srgbClr val="003374"/>
                </a:solidFill>
              </a:rPr>
              <a:t>provoque l’apparition de la croûte </a:t>
            </a:r>
            <a:r>
              <a:rPr lang="fr-FR" sz="2750" dirty="0">
                <a:solidFill>
                  <a:srgbClr val="003374"/>
                </a:solidFill>
              </a:rPr>
              <a:t>de </a:t>
            </a:r>
            <a:r>
              <a:rPr lang="fr-FR" sz="2750" dirty="0" smtClean="0">
                <a:solidFill>
                  <a:srgbClr val="003374"/>
                </a:solidFill>
              </a:rPr>
              <a:t>gel sur ce dernier </a:t>
            </a:r>
            <a:r>
              <a:rPr lang="fr-FR" sz="2750" dirty="0">
                <a:solidFill>
                  <a:srgbClr val="003374"/>
                </a:solidFill>
              </a:rPr>
              <a:t>= qualité et prix du produit final plus bas).</a:t>
            </a:r>
            <a:endParaRPr lang="ru-RU" sz="2750" dirty="0">
              <a:solidFill>
                <a:srgbClr val="003374"/>
              </a:solidFill>
            </a:endParaRPr>
          </a:p>
        </p:txBody>
      </p:sp>
      <p:sp>
        <p:nvSpPr>
          <p:cNvPr id="6" name="Прямоугольник 5"/>
          <p:cNvSpPr/>
          <p:nvPr/>
        </p:nvSpPr>
        <p:spPr>
          <a:xfrm>
            <a:off x="900371" y="5576544"/>
            <a:ext cx="8638483" cy="1785104"/>
          </a:xfrm>
          <a:prstGeom prst="rect">
            <a:avLst/>
          </a:prstGeom>
        </p:spPr>
        <p:txBody>
          <a:bodyPr wrap="square">
            <a:spAutoFit/>
          </a:bodyPr>
          <a:lstStyle/>
          <a:p>
            <a:pPr marL="342900" indent="-342900">
              <a:buFont typeface="Courier New" pitchFamily="49" charset="0"/>
              <a:buChar char="o"/>
            </a:pPr>
            <a:r>
              <a:rPr lang="fr-FR" sz="2750" dirty="0">
                <a:solidFill>
                  <a:srgbClr val="003374"/>
                </a:solidFill>
              </a:rPr>
              <a:t>La disposition verticale des bobines provoque toujours des dépôts </a:t>
            </a:r>
            <a:r>
              <a:rPr lang="fr-FR" sz="2750" dirty="0" smtClean="0">
                <a:solidFill>
                  <a:srgbClr val="003374"/>
                </a:solidFill>
              </a:rPr>
              <a:t>d’huile plus </a:t>
            </a:r>
            <a:r>
              <a:rPr lang="fr-FR" sz="2750" dirty="0">
                <a:solidFill>
                  <a:srgbClr val="003374"/>
                </a:solidFill>
              </a:rPr>
              <a:t>élevés à l’intérieur de l’évaporateur, </a:t>
            </a:r>
            <a:r>
              <a:rPr lang="fr-FR" sz="2750" dirty="0" smtClean="0">
                <a:solidFill>
                  <a:srgbClr val="003374"/>
                </a:solidFill>
              </a:rPr>
              <a:t>ce qui diminue l’efficacité </a:t>
            </a:r>
            <a:r>
              <a:rPr lang="fr-FR" sz="2750" dirty="0">
                <a:solidFill>
                  <a:srgbClr val="003374"/>
                </a:solidFill>
              </a:rPr>
              <a:t>pour le débit d’ammoniac et le débit d’air.</a:t>
            </a:r>
            <a:endParaRPr lang="ru-RU" sz="2750" dirty="0">
              <a:solidFill>
                <a:srgbClr val="003374"/>
              </a:solidFill>
            </a:endParaRPr>
          </a:p>
        </p:txBody>
      </p:sp>
      <p:sp>
        <p:nvSpPr>
          <p:cNvPr id="9" name="Прямоугольник 8"/>
          <p:cNvSpPr/>
          <p:nvPr/>
        </p:nvSpPr>
        <p:spPr>
          <a:xfrm>
            <a:off x="900372" y="-101464"/>
            <a:ext cx="8371955" cy="2631490"/>
          </a:xfrm>
          <a:prstGeom prst="rect">
            <a:avLst/>
          </a:prstGeom>
        </p:spPr>
        <p:txBody>
          <a:bodyPr wrap="square">
            <a:spAutoFit/>
          </a:bodyPr>
          <a:lstStyle/>
          <a:p>
            <a:pPr marL="342900" indent="-342900">
              <a:buFont typeface="Courier New" pitchFamily="49" charset="0"/>
              <a:buChar char="o"/>
            </a:pPr>
            <a:r>
              <a:rPr lang="fr-FR" sz="2750" dirty="0">
                <a:solidFill>
                  <a:srgbClr val="003374"/>
                </a:solidFill>
              </a:rPr>
              <a:t>Les producteurs qui appliquent le système d’agitation mécanique appellent par eux-mêmes la première partie de leur plaque « </a:t>
            </a:r>
            <a:r>
              <a:rPr lang="fr-FR" sz="2750" dirty="0" smtClean="0">
                <a:solidFill>
                  <a:srgbClr val="003374"/>
                </a:solidFill>
              </a:rPr>
              <a:t>ZONE D’ATTERISSAGE</a:t>
            </a:r>
            <a:r>
              <a:rPr lang="fr-FR" sz="2750" dirty="0">
                <a:solidFill>
                  <a:srgbClr val="003374"/>
                </a:solidFill>
              </a:rPr>
              <a:t> », parce que le </a:t>
            </a:r>
            <a:r>
              <a:rPr lang="fr-FR" sz="2750" dirty="0" smtClean="0">
                <a:solidFill>
                  <a:srgbClr val="003374"/>
                </a:solidFill>
              </a:rPr>
              <a:t>produit devient immédiatement </a:t>
            </a:r>
            <a:r>
              <a:rPr lang="fr-FR" sz="2750" dirty="0">
                <a:solidFill>
                  <a:srgbClr val="003374"/>
                </a:solidFill>
              </a:rPr>
              <a:t>collant pour les particules juteuses et molles à la bande, raccourcissant considérablement le temps de travail!</a:t>
            </a:r>
            <a:endParaRPr lang="ru-RU" sz="2750" i="1" dirty="0">
              <a:solidFill>
                <a:srgbClr val="C00000"/>
              </a:solidFill>
            </a:endParaRPr>
          </a:p>
        </p:txBody>
      </p:sp>
      <p:pic>
        <p:nvPicPr>
          <p:cNvPr id="21" name="Picture 2" descr="https://previews.123rf.com/images/fucsiya/fucsiya1805/fucsiya180500047/101452485-frozen-berries-top-view-raspberries-and-black-currant-.jpg"/>
          <p:cNvPicPr>
            <a:picLocks noChangeAspect="1" noChangeArrowheads="1"/>
          </p:cNvPicPr>
          <p:nvPr/>
        </p:nvPicPr>
        <p:blipFill rotWithShape="1">
          <a:blip r:embed="rId2">
            <a:extLst>
              <a:ext uri="{28A0092B-C50C-407E-A947-70E740481C1C}">
                <a14:useLocalDpi xmlns:a14="http://schemas.microsoft.com/office/drawing/2010/main" val="0"/>
              </a:ext>
            </a:extLst>
          </a:blip>
          <a:srcRect l="35295" t="33450" r="9426" b="50539"/>
          <a:stretch/>
        </p:blipFill>
        <p:spPr bwMode="auto">
          <a:xfrm rot="5400000">
            <a:off x="-2832192" y="2775233"/>
            <a:ext cx="6844937" cy="1320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929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1500498" y="3833761"/>
            <a:ext cx="3402346" cy="3108543"/>
          </a:xfrm>
          <a:prstGeom prst="rect">
            <a:avLst/>
          </a:prstGeom>
        </p:spPr>
        <p:txBody>
          <a:bodyPr wrap="square">
            <a:spAutoFit/>
          </a:bodyPr>
          <a:lstStyle/>
          <a:p>
            <a:r>
              <a:rPr lang="fr-FR" sz="2800" dirty="0">
                <a:solidFill>
                  <a:srgbClr val="003374"/>
                </a:solidFill>
              </a:rPr>
              <a:t>Illustration du travail avec des produits humides et collants comme des cerises acides ou des dés de fruits juteux (ayant jusqu’à 25 </a:t>
            </a:r>
            <a:r>
              <a:rPr lang="fr-FR" sz="2800" dirty="0" err="1">
                <a:solidFill>
                  <a:srgbClr val="003374"/>
                </a:solidFill>
              </a:rPr>
              <a:t>Brix</a:t>
            </a:r>
            <a:r>
              <a:rPr lang="fr-FR" sz="2800" dirty="0">
                <a:solidFill>
                  <a:srgbClr val="003374"/>
                </a:solidFill>
              </a:rPr>
              <a:t>!)</a:t>
            </a:r>
            <a:endParaRPr lang="ru-RU" sz="2800" dirty="0">
              <a:solidFill>
                <a:srgbClr val="003374"/>
              </a:solidFill>
            </a:endParaRPr>
          </a:p>
        </p:txBody>
      </p:sp>
      <p:pic>
        <p:nvPicPr>
          <p:cNvPr id="20" name="Immagine 27"/>
          <p:cNvPicPr/>
          <p:nvPr/>
        </p:nvPicPr>
        <p:blipFill rotWithShape="1">
          <a:blip r:embed="rId2" cstate="print">
            <a:extLst>
              <a:ext uri="{28A0092B-C50C-407E-A947-70E740481C1C}">
                <a14:useLocalDpi xmlns:a14="http://schemas.microsoft.com/office/drawing/2010/main" val="0"/>
              </a:ext>
            </a:extLst>
          </a:blip>
          <a:srcRect r="7932"/>
          <a:stretch/>
        </p:blipFill>
        <p:spPr>
          <a:xfrm>
            <a:off x="1582142" y="934074"/>
            <a:ext cx="3359744" cy="2668173"/>
          </a:xfrm>
          <a:prstGeom prst="rect">
            <a:avLst/>
          </a:prstGeom>
        </p:spPr>
      </p:pic>
      <p:pic>
        <p:nvPicPr>
          <p:cNvPr id="22" name="Immagine 31"/>
          <p:cNvPicPr/>
          <p:nvPr/>
        </p:nvPicPr>
        <p:blipFill>
          <a:blip r:embed="rId3" cstate="print">
            <a:extLst>
              <a:ext uri="{28A0092B-C50C-407E-A947-70E740481C1C}">
                <a14:useLocalDpi xmlns:a14="http://schemas.microsoft.com/office/drawing/2010/main" val="0"/>
              </a:ext>
            </a:extLst>
          </a:blip>
          <a:stretch>
            <a:fillRect/>
          </a:stretch>
        </p:blipFill>
        <p:spPr>
          <a:xfrm>
            <a:off x="5152766" y="934074"/>
            <a:ext cx="3390342" cy="2694662"/>
          </a:xfrm>
          <a:prstGeom prst="rect">
            <a:avLst/>
          </a:prstGeom>
        </p:spPr>
      </p:pic>
      <p:pic>
        <p:nvPicPr>
          <p:cNvPr id="21" name="Immagine 30"/>
          <p:cNvPicPr/>
          <p:nvPr/>
        </p:nvPicPr>
        <p:blipFill rotWithShape="1">
          <a:blip r:embed="rId4" cstate="print">
            <a:extLst>
              <a:ext uri="{28A0092B-C50C-407E-A947-70E740481C1C}">
                <a14:useLocalDpi xmlns:a14="http://schemas.microsoft.com/office/drawing/2010/main" val="0"/>
              </a:ext>
            </a:extLst>
          </a:blip>
          <a:srcRect t="28053"/>
          <a:stretch/>
        </p:blipFill>
        <p:spPr>
          <a:xfrm>
            <a:off x="5152766" y="3833761"/>
            <a:ext cx="3390342" cy="2791633"/>
          </a:xfrm>
          <a:prstGeom prst="rect">
            <a:avLst/>
          </a:prstGeom>
        </p:spPr>
      </p:pic>
      <p:sp>
        <p:nvSpPr>
          <p:cNvPr id="24" name="AutoShape 3"/>
          <p:cNvSpPr>
            <a:spLocks noChangeArrowheads="1"/>
          </p:cNvSpPr>
          <p:nvPr/>
        </p:nvSpPr>
        <p:spPr bwMode="gray">
          <a:xfrm>
            <a:off x="2152774" y="102843"/>
            <a:ext cx="5920077" cy="626206"/>
          </a:xfrm>
          <a:prstGeom prst="roundRect">
            <a:avLst>
              <a:gd name="adj" fmla="val 50000"/>
            </a:avLst>
          </a:prstGeom>
          <a:ln>
            <a:solidFill>
              <a:schemeClr val="accent5">
                <a:lumMod val="75000"/>
              </a:schemeClr>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ru-RU" sz="2800">
              <a:solidFill>
                <a:schemeClr val="accent1">
                  <a:lumMod val="50000"/>
                </a:schemeClr>
              </a:solidFill>
            </a:endParaRPr>
          </a:p>
        </p:txBody>
      </p:sp>
      <p:pic>
        <p:nvPicPr>
          <p:cNvPr id="25" name="Рисунок 24"/>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909961" y="47676"/>
            <a:ext cx="783886" cy="783886"/>
          </a:xfrm>
          <a:prstGeom prst="rect">
            <a:avLst/>
          </a:prstGeom>
          <a:noFill/>
        </p:spPr>
      </p:pic>
      <p:pic>
        <p:nvPicPr>
          <p:cNvPr id="26" name="Рисунок 25"/>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524094" y="34613"/>
            <a:ext cx="783886" cy="783886"/>
          </a:xfrm>
          <a:prstGeom prst="rect">
            <a:avLst/>
          </a:prstGeom>
          <a:noFill/>
        </p:spPr>
      </p:pic>
      <p:sp>
        <p:nvSpPr>
          <p:cNvPr id="27" name="Заголовок 1"/>
          <p:cNvSpPr>
            <a:spLocks noGrp="1"/>
          </p:cNvSpPr>
          <p:nvPr>
            <p:ph type="title"/>
          </p:nvPr>
        </p:nvSpPr>
        <p:spPr>
          <a:xfrm>
            <a:off x="2693848" y="-222071"/>
            <a:ext cx="5379004" cy="1332413"/>
          </a:xfrm>
        </p:spPr>
        <p:txBody>
          <a:bodyPr>
            <a:normAutofit/>
          </a:bodyPr>
          <a:lstStyle/>
          <a:p>
            <a:r>
              <a:rPr lang="en-US" sz="3200" b="1" dirty="0">
                <a:solidFill>
                  <a:schemeClr val="accent1">
                    <a:lumMod val="50000"/>
                  </a:schemeClr>
                </a:solidFill>
              </a:rPr>
              <a:t>concept avec plateau vibrant</a:t>
            </a:r>
            <a:endParaRPr lang="en-US" sz="3200" b="1" dirty="0">
              <a:solidFill>
                <a:schemeClr val="accent1">
                  <a:lumMod val="50000"/>
                </a:schemeClr>
              </a:solidFill>
            </a:endParaRPr>
          </a:p>
        </p:txBody>
      </p:sp>
      <p:pic>
        <p:nvPicPr>
          <p:cNvPr id="28" name="Picture 2" descr="https://previews.123rf.com/images/fucsiya/fucsiya1805/fucsiya180500047/101452485-frozen-berries-top-view-raspberries-and-black-currant-.jpg"/>
          <p:cNvPicPr>
            <a:picLocks noChangeAspect="1" noChangeArrowheads="1"/>
          </p:cNvPicPr>
          <p:nvPr/>
        </p:nvPicPr>
        <p:blipFill rotWithShape="1">
          <a:blip r:embed="rId6">
            <a:extLst>
              <a:ext uri="{28A0092B-C50C-407E-A947-70E740481C1C}">
                <a14:useLocalDpi xmlns:a14="http://schemas.microsoft.com/office/drawing/2010/main" val="0"/>
              </a:ext>
            </a:extLst>
          </a:blip>
          <a:srcRect l="35295" t="33450" r="9426" b="50539"/>
          <a:stretch/>
        </p:blipFill>
        <p:spPr bwMode="auto">
          <a:xfrm rot="5400000">
            <a:off x="-2832192" y="2775233"/>
            <a:ext cx="6844937" cy="1320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373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Картинки по запросу &quot;Raspberries broken&quot;&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3497" y="945601"/>
            <a:ext cx="2026821" cy="14187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1700" y="4478504"/>
            <a:ext cx="1542343" cy="1870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841662" y="46126"/>
            <a:ext cx="8119161" cy="4401205"/>
          </a:xfrm>
          <a:prstGeom prst="rect">
            <a:avLst/>
          </a:prstGeom>
        </p:spPr>
        <p:txBody>
          <a:bodyPr wrap="square">
            <a:spAutoFit/>
          </a:bodyPr>
          <a:lstStyle/>
          <a:p>
            <a:pPr marL="457200" indent="-457200">
              <a:buFont typeface="Courier New" panose="02070309020205020404" pitchFamily="49" charset="0"/>
              <a:buChar char="o"/>
            </a:pPr>
            <a:r>
              <a:rPr lang="fr-FR" sz="2800" dirty="0">
                <a:solidFill>
                  <a:srgbClr val="003374"/>
                </a:solidFill>
              </a:rPr>
              <a:t>En faisant par exemple des framboises, il a beaucoup plus de casse du produit </a:t>
            </a:r>
            <a:r>
              <a:rPr lang="fr-FR" sz="2800" dirty="0" smtClean="0">
                <a:solidFill>
                  <a:srgbClr val="003374"/>
                </a:solidFill>
              </a:rPr>
              <a:t>que pour le</a:t>
            </a:r>
            <a:endParaRPr lang="fr-FR" sz="2800" dirty="0">
              <a:solidFill>
                <a:srgbClr val="003374"/>
              </a:solidFill>
            </a:endParaRPr>
          </a:p>
          <a:p>
            <a:pPr marL="457200" indent="-457200">
              <a:buFont typeface="Courier New" panose="02070309020205020404" pitchFamily="49" charset="0"/>
              <a:buChar char="o"/>
            </a:pPr>
            <a:r>
              <a:rPr lang="fr-FR" sz="2800" dirty="0" smtClean="0">
                <a:solidFill>
                  <a:srgbClr val="003374"/>
                </a:solidFill>
              </a:rPr>
              <a:t>système </a:t>
            </a:r>
            <a:r>
              <a:rPr lang="fr-FR" sz="2800" dirty="0">
                <a:solidFill>
                  <a:srgbClr val="003374"/>
                </a:solidFill>
              </a:rPr>
              <a:t>de </a:t>
            </a:r>
            <a:r>
              <a:rPr lang="fr-FR" sz="2800" dirty="0" smtClean="0">
                <a:solidFill>
                  <a:srgbClr val="003374"/>
                </a:solidFill>
              </a:rPr>
              <a:t>Tapis. </a:t>
            </a:r>
            <a:r>
              <a:rPr lang="fr-FR" sz="2800" dirty="0">
                <a:solidFill>
                  <a:srgbClr val="003374"/>
                </a:solidFill>
              </a:rPr>
              <a:t>Les </a:t>
            </a:r>
            <a:r>
              <a:rPr lang="fr-FR" sz="2800" dirty="0" smtClean="0">
                <a:solidFill>
                  <a:srgbClr val="003374"/>
                </a:solidFill>
              </a:rPr>
              <a:t>framboises</a:t>
            </a:r>
          </a:p>
          <a:p>
            <a:pPr marL="457200" indent="-457200">
              <a:buFont typeface="Courier New" panose="02070309020205020404" pitchFamily="49" charset="0"/>
              <a:buChar char="o"/>
            </a:pPr>
            <a:r>
              <a:rPr lang="fr-FR" sz="2800" dirty="0" smtClean="0">
                <a:solidFill>
                  <a:srgbClr val="003374"/>
                </a:solidFill>
              </a:rPr>
              <a:t>sont  </a:t>
            </a:r>
            <a:r>
              <a:rPr lang="fr-FR" sz="2800" dirty="0">
                <a:solidFill>
                  <a:srgbClr val="003374"/>
                </a:solidFill>
              </a:rPr>
              <a:t>produit spécifique, exigeant </a:t>
            </a:r>
          </a:p>
          <a:p>
            <a:pPr marL="457200" indent="-457200">
              <a:buFont typeface="Courier New" panose="02070309020205020404" pitchFamily="49" charset="0"/>
              <a:buChar char="o"/>
            </a:pPr>
            <a:r>
              <a:rPr lang="fr-FR" sz="2800" dirty="0">
                <a:solidFill>
                  <a:srgbClr val="003374"/>
                </a:solidFill>
              </a:rPr>
              <a:t>manipulation </a:t>
            </a:r>
            <a:r>
              <a:rPr lang="fr-FR" sz="2800" dirty="0" smtClean="0">
                <a:solidFill>
                  <a:srgbClr val="003374"/>
                </a:solidFill>
              </a:rPr>
              <a:t>délicate une </a:t>
            </a:r>
            <a:r>
              <a:rPr lang="fr-FR" sz="2800" dirty="0">
                <a:solidFill>
                  <a:srgbClr val="003374"/>
                </a:solidFill>
              </a:rPr>
              <a:t>fois congelé, </a:t>
            </a:r>
          </a:p>
          <a:p>
            <a:pPr marL="457200" indent="-457200">
              <a:buFont typeface="Courier New" panose="02070309020205020404" pitchFamily="49" charset="0"/>
              <a:buChar char="o"/>
            </a:pPr>
            <a:r>
              <a:rPr lang="fr-FR" sz="2800" dirty="0">
                <a:solidFill>
                  <a:srgbClr val="003374"/>
                </a:solidFill>
              </a:rPr>
              <a:t>déjà après -12/-14 C, ils devraient être transportés encore, ne pas bouger ou sauter, donc ils devraient être couchés sur </a:t>
            </a:r>
            <a:r>
              <a:rPr lang="fr-FR" sz="2800" dirty="0" smtClean="0">
                <a:solidFill>
                  <a:srgbClr val="003374"/>
                </a:solidFill>
              </a:rPr>
              <a:t>le Tapis. </a:t>
            </a:r>
            <a:r>
              <a:rPr lang="fr-FR" sz="2800" dirty="0">
                <a:solidFill>
                  <a:srgbClr val="003374"/>
                </a:solidFill>
              </a:rPr>
              <a:t>Avec le système de plateau vibrant </a:t>
            </a:r>
            <a:r>
              <a:rPr lang="fr-FR" sz="2800" dirty="0" smtClean="0">
                <a:solidFill>
                  <a:srgbClr val="003374"/>
                </a:solidFill>
              </a:rPr>
              <a:t>ce </a:t>
            </a:r>
            <a:r>
              <a:rPr lang="fr-FR" sz="2800" dirty="0">
                <a:solidFill>
                  <a:srgbClr val="003374"/>
                </a:solidFill>
              </a:rPr>
              <a:t>n’est pas possible, causant la rupture aussi des bons produits.</a:t>
            </a:r>
            <a:endParaRPr lang="ru-RU" sz="2800" dirty="0">
              <a:solidFill>
                <a:srgbClr val="C00000"/>
              </a:solidFill>
            </a:endParaRPr>
          </a:p>
        </p:txBody>
      </p:sp>
      <p:sp>
        <p:nvSpPr>
          <p:cNvPr id="3" name="Прямоугольник 2"/>
          <p:cNvSpPr/>
          <p:nvPr/>
        </p:nvSpPr>
        <p:spPr>
          <a:xfrm>
            <a:off x="1250577" y="4301410"/>
            <a:ext cx="5502920" cy="2677656"/>
          </a:xfrm>
          <a:prstGeom prst="rect">
            <a:avLst/>
          </a:prstGeom>
        </p:spPr>
        <p:txBody>
          <a:bodyPr wrap="square">
            <a:spAutoFit/>
          </a:bodyPr>
          <a:lstStyle/>
          <a:p>
            <a:pPr marL="342900" indent="-342900" algn="just">
              <a:buFont typeface="Courier New" pitchFamily="49" charset="0"/>
              <a:buChar char="o"/>
            </a:pPr>
            <a:r>
              <a:rPr lang="fr-FR" sz="2800" dirty="0">
                <a:solidFill>
                  <a:srgbClr val="003374"/>
                </a:solidFill>
              </a:rPr>
              <a:t>S’il arrive un jour de pluie pendant la récolte, un tel produit humide est impossible </a:t>
            </a:r>
            <a:r>
              <a:rPr lang="fr-FR" sz="2800" dirty="0" smtClean="0">
                <a:solidFill>
                  <a:srgbClr val="003374"/>
                </a:solidFill>
              </a:rPr>
              <a:t>de traiter sur </a:t>
            </a:r>
            <a:r>
              <a:rPr lang="fr-FR" sz="2800" dirty="0">
                <a:solidFill>
                  <a:srgbClr val="003374"/>
                </a:solidFill>
              </a:rPr>
              <a:t>un tel congélateur, en raison du blocage rapide de la perforation des plateaux en plastique</a:t>
            </a:r>
            <a:endParaRPr lang="ru-RU" sz="2800" b="1" i="1" dirty="0">
              <a:solidFill>
                <a:srgbClr val="C00000"/>
              </a:solidFill>
            </a:endParaRPr>
          </a:p>
        </p:txBody>
      </p:sp>
      <p:pic>
        <p:nvPicPr>
          <p:cNvPr id="30" name="Picture 2" descr="https://previews.123rf.com/images/fucsiya/fucsiya1805/fucsiya180500047/101452485-frozen-berries-top-view-raspberries-and-black-currant-.jpg"/>
          <p:cNvPicPr>
            <a:picLocks noChangeAspect="1" noChangeArrowheads="1"/>
          </p:cNvPicPr>
          <p:nvPr/>
        </p:nvPicPr>
        <p:blipFill rotWithShape="1">
          <a:blip r:embed="rId4">
            <a:extLst>
              <a:ext uri="{28A0092B-C50C-407E-A947-70E740481C1C}">
                <a14:useLocalDpi xmlns:a14="http://schemas.microsoft.com/office/drawing/2010/main" val="0"/>
              </a:ext>
            </a:extLst>
          </a:blip>
          <a:srcRect l="35295" t="33450" r="9426" b="50539"/>
          <a:stretch/>
        </p:blipFill>
        <p:spPr bwMode="auto">
          <a:xfrm rot="5400000">
            <a:off x="-2832192" y="2775233"/>
            <a:ext cx="6844937" cy="1320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224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93"/>
          <p:cNvGrpSpPr>
            <a:grpSpLocks/>
          </p:cNvGrpSpPr>
          <p:nvPr/>
        </p:nvGrpSpPr>
        <p:grpSpPr bwMode="auto">
          <a:xfrm>
            <a:off x="1411461" y="234438"/>
            <a:ext cx="7014756" cy="599602"/>
            <a:chOff x="1422" y="1760"/>
            <a:chExt cx="3040" cy="350"/>
          </a:xfrm>
        </p:grpSpPr>
        <p:sp>
          <p:nvSpPr>
            <p:cNvPr id="5" name="AutoShape 13"/>
            <p:cNvSpPr>
              <a:spLocks noChangeArrowheads="1"/>
            </p:cNvSpPr>
            <p:nvPr/>
          </p:nvSpPr>
          <p:spPr bwMode="gray">
            <a:xfrm>
              <a:off x="1422" y="1776"/>
              <a:ext cx="3040" cy="334"/>
            </a:xfrm>
            <a:prstGeom prst="roundRect">
              <a:avLst>
                <a:gd name="adj" fmla="val 50000"/>
              </a:avLst>
            </a:prstGeom>
            <a:ln>
              <a:solidFill>
                <a:schemeClr val="accent5">
                  <a:lumMod val="50000"/>
                </a:schemeClr>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ru-RU" sz="2800">
                <a:solidFill>
                  <a:schemeClr val="accent1">
                    <a:lumMod val="50000"/>
                  </a:schemeClr>
                </a:solidFill>
              </a:endParaRPr>
            </a:p>
          </p:txBody>
        </p:sp>
        <p:sp>
          <p:nvSpPr>
            <p:cNvPr id="6" name="Text Box 21"/>
            <p:cNvSpPr txBox="1">
              <a:spLocks noChangeArrowheads="1"/>
            </p:cNvSpPr>
            <p:nvPr/>
          </p:nvSpPr>
          <p:spPr bwMode="gray">
            <a:xfrm>
              <a:off x="1619" y="1760"/>
              <a:ext cx="2826"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alpha val="50000"/>
                      </a:schemeClr>
                    </a:outerShdw>
                  </a:effectLst>
                </a14:hiddenEffects>
              </a:ext>
            </a:extLst>
          </p:spPr>
          <p:txBody>
            <a:bodyPr wrap="square">
              <a:spAutoFit/>
            </a:bodyPr>
            <a:lstStyle/>
            <a:p>
              <a:r>
                <a:rPr lang="en-US" sz="3200" b="1" dirty="0">
                  <a:solidFill>
                    <a:srgbClr val="003374"/>
                  </a:solidFill>
                </a:rPr>
                <a:t>Concept </a:t>
              </a:r>
              <a:r>
                <a:rPr lang="en-US" sz="3200" b="1" dirty="0" smtClean="0">
                  <a:solidFill>
                    <a:srgbClr val="003374"/>
                  </a:solidFill>
                </a:rPr>
                <a:t>avec </a:t>
              </a:r>
              <a:r>
                <a:rPr lang="en-US" sz="3200" b="1" dirty="0" err="1" smtClean="0">
                  <a:solidFill>
                    <a:srgbClr val="003374"/>
                  </a:solidFill>
                </a:rPr>
                <a:t>Tapis</a:t>
              </a:r>
              <a:r>
                <a:rPr lang="en-US" sz="3200" b="1" dirty="0" smtClean="0">
                  <a:solidFill>
                    <a:srgbClr val="003374"/>
                  </a:solidFill>
                </a:rPr>
                <a:t> </a:t>
              </a:r>
              <a:r>
                <a:rPr lang="en-US" sz="3200" b="1" dirty="0" err="1" smtClean="0">
                  <a:solidFill>
                    <a:srgbClr val="003374"/>
                  </a:solidFill>
                </a:rPr>
                <a:t>plastique</a:t>
              </a:r>
              <a:r>
                <a:rPr lang="en-US" sz="3200" b="1" dirty="0" smtClean="0">
                  <a:solidFill>
                    <a:srgbClr val="003374"/>
                  </a:solidFill>
                </a:rPr>
                <a:t> et </a:t>
              </a:r>
              <a:r>
                <a:rPr lang="en-US" sz="3200" b="1" dirty="0" err="1" smtClean="0">
                  <a:solidFill>
                    <a:srgbClr val="003374"/>
                  </a:solidFill>
                </a:rPr>
                <a:t>métal</a:t>
              </a:r>
              <a:r>
                <a:rPr lang="en-US" sz="3200" b="1" dirty="0" smtClean="0">
                  <a:solidFill>
                    <a:srgbClr val="003374"/>
                  </a:solidFill>
                </a:rPr>
                <a:t> </a:t>
              </a:r>
              <a:endParaRPr lang="en-US" sz="3200" b="1" dirty="0">
                <a:solidFill>
                  <a:srgbClr val="003374"/>
                </a:solidFill>
              </a:endParaRPr>
            </a:p>
          </p:txBody>
        </p:sp>
      </p:grpSp>
      <p:pic>
        <p:nvPicPr>
          <p:cNvPr id="28" name="Рисунок 27"/>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005174" y="141655"/>
            <a:ext cx="812573" cy="812573"/>
          </a:xfrm>
          <a:prstGeom prst="rect">
            <a:avLst/>
          </a:prstGeom>
          <a:noFill/>
        </p:spPr>
      </p:pic>
      <p:pic>
        <p:nvPicPr>
          <p:cNvPr id="27" name="Рисунок 26"/>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386356" y="195935"/>
            <a:ext cx="744591" cy="744591"/>
          </a:xfrm>
          <a:prstGeom prst="rect">
            <a:avLst/>
          </a:prstGeom>
          <a:noFill/>
        </p:spPr>
      </p:pic>
      <p:sp>
        <p:nvSpPr>
          <p:cNvPr id="23" name="Прямоугольник 22"/>
          <p:cNvSpPr/>
          <p:nvPr/>
        </p:nvSpPr>
        <p:spPr>
          <a:xfrm>
            <a:off x="1250576" y="1024386"/>
            <a:ext cx="7880371" cy="954107"/>
          </a:xfrm>
          <a:prstGeom prst="rect">
            <a:avLst/>
          </a:prstGeom>
        </p:spPr>
        <p:txBody>
          <a:bodyPr wrap="square">
            <a:spAutoFit/>
          </a:bodyPr>
          <a:lstStyle/>
          <a:p>
            <a:pPr algn="ctr"/>
            <a:r>
              <a:rPr lang="fr-FR" sz="2800" b="1" dirty="0">
                <a:solidFill>
                  <a:srgbClr val="003374"/>
                </a:solidFill>
              </a:rPr>
              <a:t>Le système de </a:t>
            </a:r>
            <a:r>
              <a:rPr lang="fr-FR" sz="2800" b="1" dirty="0" smtClean="0">
                <a:solidFill>
                  <a:srgbClr val="003374"/>
                </a:solidFill>
              </a:rPr>
              <a:t>Tapis courroie </a:t>
            </a:r>
            <a:r>
              <a:rPr lang="fr-FR" sz="2800" b="1" dirty="0">
                <a:solidFill>
                  <a:srgbClr val="003374"/>
                </a:solidFill>
              </a:rPr>
              <a:t>est plus universel que le système de plateau perforé vibrant</a:t>
            </a:r>
            <a:endParaRPr lang="en-US" sz="2800" b="1" dirty="0">
              <a:solidFill>
                <a:srgbClr val="003374"/>
              </a:solidFill>
            </a:endParaRPr>
          </a:p>
        </p:txBody>
      </p:sp>
      <p:sp>
        <p:nvSpPr>
          <p:cNvPr id="24" name="Прямоугольник 23"/>
          <p:cNvSpPr/>
          <p:nvPr/>
        </p:nvSpPr>
        <p:spPr>
          <a:xfrm>
            <a:off x="924792" y="1974386"/>
            <a:ext cx="8206156" cy="3108543"/>
          </a:xfrm>
          <a:prstGeom prst="rect">
            <a:avLst/>
          </a:prstGeom>
        </p:spPr>
        <p:txBody>
          <a:bodyPr wrap="square">
            <a:spAutoFit/>
          </a:bodyPr>
          <a:lstStyle/>
          <a:p>
            <a:pPr marL="342900" indent="-342900" algn="just">
              <a:buFont typeface="Courier New" pitchFamily="49" charset="0"/>
              <a:buChar char="o"/>
            </a:pPr>
            <a:r>
              <a:rPr lang="fr-FR" sz="2800" dirty="0">
                <a:solidFill>
                  <a:srgbClr val="213969"/>
                </a:solidFill>
              </a:rPr>
              <a:t>La bobine horizontale permet également un </a:t>
            </a:r>
            <a:r>
              <a:rPr lang="fr-FR" sz="2800" dirty="0" smtClean="0">
                <a:solidFill>
                  <a:srgbClr val="213969"/>
                </a:solidFill>
              </a:rPr>
              <a:t>dégivrage </a:t>
            </a:r>
            <a:r>
              <a:rPr lang="fr-FR" sz="2800" dirty="0">
                <a:solidFill>
                  <a:srgbClr val="213969"/>
                </a:solidFill>
              </a:rPr>
              <a:t>continu et efficace pendant la course, ce qui permet de faire fonctionner IQF pendant beaucoup plus longtemps. </a:t>
            </a:r>
          </a:p>
          <a:p>
            <a:pPr marL="342900" indent="-342900" algn="just">
              <a:buFont typeface="Courier New" pitchFamily="49" charset="0"/>
              <a:buChar char="o"/>
            </a:pPr>
            <a:r>
              <a:rPr lang="fr-FR" sz="2800" dirty="0">
                <a:solidFill>
                  <a:srgbClr val="213969"/>
                </a:solidFill>
              </a:rPr>
              <a:t>Aussi la zone sous la bobine est utilisée pour le dépôt de </a:t>
            </a:r>
            <a:r>
              <a:rPr lang="fr-FR" sz="2800" dirty="0" smtClean="0">
                <a:solidFill>
                  <a:srgbClr val="213969"/>
                </a:solidFill>
              </a:rPr>
              <a:t>givre et </a:t>
            </a:r>
            <a:r>
              <a:rPr lang="fr-FR" sz="2800" dirty="0">
                <a:solidFill>
                  <a:srgbClr val="213969"/>
                </a:solidFill>
              </a:rPr>
              <a:t>elle empêche que </a:t>
            </a:r>
            <a:r>
              <a:rPr lang="fr-FR" sz="2800" dirty="0" smtClean="0">
                <a:solidFill>
                  <a:srgbClr val="213969"/>
                </a:solidFill>
              </a:rPr>
              <a:t>la glace (retirée </a:t>
            </a:r>
            <a:r>
              <a:rPr lang="fr-FR" sz="2800" dirty="0">
                <a:solidFill>
                  <a:srgbClr val="213969"/>
                </a:solidFill>
              </a:rPr>
              <a:t>de la bobine) </a:t>
            </a:r>
            <a:r>
              <a:rPr lang="fr-FR" sz="2800" dirty="0" smtClean="0">
                <a:solidFill>
                  <a:srgbClr val="213969"/>
                </a:solidFill>
              </a:rPr>
              <a:t>soit ramenée </a:t>
            </a:r>
            <a:r>
              <a:rPr lang="fr-FR" sz="2800" dirty="0">
                <a:solidFill>
                  <a:srgbClr val="213969"/>
                </a:solidFill>
              </a:rPr>
              <a:t>au produit.</a:t>
            </a:r>
            <a:endParaRPr lang="ru-RU" sz="2800" dirty="0">
              <a:solidFill>
                <a:srgbClr val="213969"/>
              </a:solidFill>
            </a:endParaRPr>
          </a:p>
        </p:txBody>
      </p:sp>
      <p:pic>
        <p:nvPicPr>
          <p:cNvPr id="26" name="Picture 2" descr="https://previews.123rf.com/images/fucsiya/fucsiya1805/fucsiya180500047/101452485-frozen-berries-top-view-raspberries-and-black-currant-.jpg"/>
          <p:cNvPicPr>
            <a:picLocks noChangeAspect="1" noChangeArrowheads="1"/>
          </p:cNvPicPr>
          <p:nvPr/>
        </p:nvPicPr>
        <p:blipFill rotWithShape="1">
          <a:blip r:embed="rId4">
            <a:extLst>
              <a:ext uri="{28A0092B-C50C-407E-A947-70E740481C1C}">
                <a14:useLocalDpi xmlns:a14="http://schemas.microsoft.com/office/drawing/2010/main" val="0"/>
              </a:ext>
            </a:extLst>
          </a:blip>
          <a:srcRect l="35295" t="33450" r="9426" b="50539"/>
          <a:stretch/>
        </p:blipFill>
        <p:spPr bwMode="auto">
          <a:xfrm rot="5400000">
            <a:off x="-2832192" y="2775233"/>
            <a:ext cx="6844937" cy="13205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profihort.com/wp-content/uploads/2019/03/19_03_14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402" y="4940454"/>
            <a:ext cx="2785444" cy="1820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862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https://previews.123rf.com/images/fucsiya/fucsiya1805/fucsiya180500047/101452485-frozen-berries-top-view-raspberries-and-black-currant-.jpg"/>
          <p:cNvPicPr>
            <a:picLocks noChangeAspect="1" noChangeArrowheads="1"/>
          </p:cNvPicPr>
          <p:nvPr/>
        </p:nvPicPr>
        <p:blipFill rotWithShape="1">
          <a:blip r:embed="rId2">
            <a:extLst>
              <a:ext uri="{28A0092B-C50C-407E-A947-70E740481C1C}">
                <a14:useLocalDpi xmlns:a14="http://schemas.microsoft.com/office/drawing/2010/main" val="0"/>
              </a:ext>
            </a:extLst>
          </a:blip>
          <a:srcRect l="35295" t="33450" r="9426" b="50539"/>
          <a:stretch/>
        </p:blipFill>
        <p:spPr bwMode="auto">
          <a:xfrm rot="5400000">
            <a:off x="-2832192" y="2775233"/>
            <a:ext cx="6844937" cy="13205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250578" y="185019"/>
            <a:ext cx="7697479" cy="6309420"/>
          </a:xfrm>
          <a:prstGeom prst="rect">
            <a:avLst/>
          </a:prstGeom>
          <a:noFill/>
        </p:spPr>
        <p:txBody>
          <a:bodyPr wrap="square" rtlCol="0">
            <a:spAutoFit/>
          </a:bodyPr>
          <a:lstStyle/>
          <a:p>
            <a:pPr lvl="1"/>
            <a:r>
              <a:rPr lang="fr-FR" sz="3200" b="1" dirty="0">
                <a:solidFill>
                  <a:srgbClr val="213969"/>
                </a:solidFill>
              </a:rPr>
              <a:t>Juste pour clarifier un fait:</a:t>
            </a:r>
          </a:p>
          <a:p>
            <a:pPr lvl="1"/>
            <a:endParaRPr lang="fr-FR" sz="3200" dirty="0">
              <a:solidFill>
                <a:srgbClr val="213969"/>
              </a:solidFill>
            </a:endParaRPr>
          </a:p>
          <a:p>
            <a:pPr lvl="1"/>
            <a:r>
              <a:rPr lang="fr-FR" sz="2800" dirty="0">
                <a:solidFill>
                  <a:srgbClr val="213969"/>
                </a:solidFill>
              </a:rPr>
              <a:t>Le dépôt de </a:t>
            </a:r>
            <a:r>
              <a:rPr lang="fr-FR" sz="2800" dirty="0" smtClean="0">
                <a:solidFill>
                  <a:srgbClr val="213969"/>
                </a:solidFill>
              </a:rPr>
              <a:t>givre sous </a:t>
            </a:r>
            <a:r>
              <a:rPr lang="fr-FR" sz="2800" dirty="0">
                <a:solidFill>
                  <a:srgbClr val="213969"/>
                </a:solidFill>
              </a:rPr>
              <a:t>le serpentin, pendant les travaux de congélation, provient de « l’eau de surface libre » sur le produit, prise à l’intérieur du congélateur par le produit, provenant du lavage, du blanchiment, etc.</a:t>
            </a:r>
          </a:p>
          <a:p>
            <a:pPr lvl="1"/>
            <a:r>
              <a:rPr lang="fr-FR" sz="2800" dirty="0">
                <a:solidFill>
                  <a:srgbClr val="213969"/>
                </a:solidFill>
              </a:rPr>
              <a:t>Entrant dans le congélateur, cette eau est prise par le flux d’air, et transformée en </a:t>
            </a:r>
            <a:r>
              <a:rPr lang="fr-FR" sz="2800" dirty="0" smtClean="0">
                <a:solidFill>
                  <a:srgbClr val="213969"/>
                </a:solidFill>
              </a:rPr>
              <a:t>glace en </a:t>
            </a:r>
            <a:r>
              <a:rPr lang="fr-FR" sz="2800" dirty="0">
                <a:solidFill>
                  <a:srgbClr val="213969"/>
                </a:solidFill>
              </a:rPr>
              <a:t>touchant la surface froide de l’évaporateur, puis soufflée (par le système de </a:t>
            </a:r>
            <a:r>
              <a:rPr lang="fr-FR" sz="2800" dirty="0" smtClean="0">
                <a:solidFill>
                  <a:srgbClr val="213969"/>
                </a:solidFill>
              </a:rPr>
              <a:t>dégivrage) </a:t>
            </a:r>
            <a:r>
              <a:rPr lang="fr-FR" sz="2800" dirty="0">
                <a:solidFill>
                  <a:srgbClr val="213969"/>
                </a:solidFill>
              </a:rPr>
              <a:t>et déposée sur le sol.</a:t>
            </a:r>
          </a:p>
          <a:p>
            <a:pPr lvl="1"/>
            <a:r>
              <a:rPr lang="fr-FR" sz="2800" dirty="0">
                <a:solidFill>
                  <a:srgbClr val="213969"/>
                </a:solidFill>
              </a:rPr>
              <a:t>Lors du dégivrage, cette </a:t>
            </a:r>
            <a:r>
              <a:rPr lang="fr-FR" sz="2800" dirty="0" smtClean="0">
                <a:solidFill>
                  <a:srgbClr val="213969"/>
                </a:solidFill>
              </a:rPr>
              <a:t>glace est </a:t>
            </a:r>
            <a:r>
              <a:rPr lang="fr-FR" sz="2800" dirty="0">
                <a:solidFill>
                  <a:srgbClr val="213969"/>
                </a:solidFill>
              </a:rPr>
              <a:t>pratiquement immédiatement transformée en eau.</a:t>
            </a:r>
            <a:endParaRPr lang="ru-RU" sz="2400" dirty="0">
              <a:solidFill>
                <a:srgbClr val="213969"/>
              </a:solidFill>
            </a:endParaRPr>
          </a:p>
        </p:txBody>
      </p:sp>
    </p:spTree>
    <p:extLst>
      <p:ext uri="{BB962C8B-B14F-4D97-AF65-F5344CB8AC3E}">
        <p14:creationId xmlns:p14="http://schemas.microsoft.com/office/powerpoint/2010/main" val="41914714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10371</TotalTime>
  <Words>1144</Words>
  <Application>Microsoft Office PowerPoint</Application>
  <PresentationFormat>On-screen Show (4:3)</PresentationFormat>
  <Paragraphs>79</Paragraphs>
  <Slides>23</Slides>
  <Notes>0</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Présentation  de l’équipement pour la congélation IQF</vt:lpstr>
      <vt:lpstr>Congélateurs continus IQF à lit fluidisé</vt:lpstr>
      <vt:lpstr>Concept avec plateau vibrant</vt:lpstr>
      <vt:lpstr>PowerPoint Presentation</vt:lpstr>
      <vt:lpstr>PowerPoint Presentation</vt:lpstr>
      <vt:lpstr>concept avec plateau vibrant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PJSC "New Engineering Technologies"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Markasian, Pavel (KIEVH)</dc:creator>
  <cp:lastModifiedBy>lenovo</cp:lastModifiedBy>
  <cp:revision>214</cp:revision>
  <dcterms:created xsi:type="dcterms:W3CDTF">2016-11-18T14:12:19Z</dcterms:created>
  <dcterms:modified xsi:type="dcterms:W3CDTF">2020-05-17T20:49:52Z</dcterms:modified>
</cp:coreProperties>
</file>